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6858000" cy="9144000"/>
  <p:custDataLst>
    <p:tags r:id="rId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3" userDrawn="1">
          <p15:clr>
            <a:srgbClr val="A4A3A4"/>
          </p15:clr>
        </p15:guide>
        <p15:guide id="2" pos="38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43"/>
        <p:guide pos="386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95.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3" Type="http://schemas.openxmlformats.org/officeDocument/2006/relationships/slideLayout" Target="../slideLayouts/slideLayout7.xml"/><Relationship Id="rId32" Type="http://schemas.openxmlformats.org/officeDocument/2006/relationships/tags" Target="../tags/tag94.xml"/><Relationship Id="rId31" Type="http://schemas.openxmlformats.org/officeDocument/2006/relationships/tags" Target="../tags/tag93.xml"/><Relationship Id="rId30" Type="http://schemas.openxmlformats.org/officeDocument/2006/relationships/tags" Target="../tags/tag92.xml"/><Relationship Id="rId3" Type="http://schemas.openxmlformats.org/officeDocument/2006/relationships/tags" Target="../tags/tag65.xml"/><Relationship Id="rId29" Type="http://schemas.openxmlformats.org/officeDocument/2006/relationships/tags" Target="../tags/tag91.xml"/><Relationship Id="rId28" Type="http://schemas.openxmlformats.org/officeDocument/2006/relationships/tags" Target="../tags/tag90.xml"/><Relationship Id="rId27" Type="http://schemas.openxmlformats.org/officeDocument/2006/relationships/tags" Target="../tags/tag89.xml"/><Relationship Id="rId26" Type="http://schemas.openxmlformats.org/officeDocument/2006/relationships/tags" Target="../tags/tag88.xml"/><Relationship Id="rId25" Type="http://schemas.openxmlformats.org/officeDocument/2006/relationships/tags" Target="../tags/tag87.xml"/><Relationship Id="rId24" Type="http://schemas.openxmlformats.org/officeDocument/2006/relationships/tags" Target="../tags/tag86.xml"/><Relationship Id="rId23" Type="http://schemas.openxmlformats.org/officeDocument/2006/relationships/tags" Target="../tags/tag85.xml"/><Relationship Id="rId22" Type="http://schemas.openxmlformats.org/officeDocument/2006/relationships/tags" Target="../tags/tag84.xml"/><Relationship Id="rId21" Type="http://schemas.openxmlformats.org/officeDocument/2006/relationships/tags" Target="../tags/tag83.xml"/><Relationship Id="rId20" Type="http://schemas.openxmlformats.org/officeDocument/2006/relationships/tags" Target="../tags/tag82.xml"/><Relationship Id="rId2" Type="http://schemas.openxmlformats.org/officeDocument/2006/relationships/tags" Target="../tags/tag64.xml"/><Relationship Id="rId19" Type="http://schemas.openxmlformats.org/officeDocument/2006/relationships/tags" Target="../tags/tag81.xml"/><Relationship Id="rId18" Type="http://schemas.openxmlformats.org/officeDocument/2006/relationships/tags" Target="../tags/tag80.xml"/><Relationship Id="rId17" Type="http://schemas.openxmlformats.org/officeDocument/2006/relationships/tags" Target="../tags/tag79.xml"/><Relationship Id="rId16" Type="http://schemas.openxmlformats.org/officeDocument/2006/relationships/tags" Target="../tags/tag78.xml"/><Relationship Id="rId15" Type="http://schemas.openxmlformats.org/officeDocument/2006/relationships/tags" Target="../tags/tag77.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896360" y="-569595"/>
            <a:ext cx="4389120" cy="427355"/>
          </a:xfrm>
          <a:prstGeom prst="rect">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olidFill>
                  <a:schemeClr val="tx1"/>
                </a:solidFill>
                <a:uFillTx/>
              </a:rPr>
              <a:t>申请人填写申请书并提交相关材料</a:t>
            </a:r>
            <a:endParaRPr lang="zh-CN" altLang="en-US">
              <a:solidFill>
                <a:schemeClr val="tx1"/>
              </a:solidFill>
              <a:uFillTx/>
            </a:endParaRPr>
          </a:p>
        </p:txBody>
      </p:sp>
      <p:sp>
        <p:nvSpPr>
          <p:cNvPr id="9" name="流程图: 过程 8"/>
          <p:cNvSpPr/>
          <p:nvPr>
            <p:custDataLst>
              <p:tags r:id="rId1"/>
            </p:custDataLst>
          </p:nvPr>
        </p:nvSpPr>
        <p:spPr>
          <a:xfrm>
            <a:off x="4557395" y="396240"/>
            <a:ext cx="3094355" cy="64833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olidFill>
                  <a:schemeClr val="tx1"/>
                </a:solidFill>
                <a:uFillTx/>
              </a:rPr>
              <a:t>湛江分中心审核材料，并于</a:t>
            </a:r>
            <a:r>
              <a:rPr lang="en-US" altLang="zh-CN">
                <a:solidFill>
                  <a:schemeClr val="tx1"/>
                </a:solidFill>
                <a:uFillTx/>
              </a:rPr>
              <a:t>5</a:t>
            </a:r>
            <a:r>
              <a:rPr lang="zh-CN" altLang="en-US">
                <a:solidFill>
                  <a:schemeClr val="tx1"/>
                </a:solidFill>
                <a:uFillTx/>
              </a:rPr>
              <a:t>个工作日作出是否受理决定</a:t>
            </a:r>
            <a:endParaRPr lang="zh-CN" altLang="en-US">
              <a:solidFill>
                <a:schemeClr val="tx1"/>
              </a:solidFill>
              <a:uFillTx/>
            </a:endParaRPr>
          </a:p>
        </p:txBody>
      </p:sp>
      <p:cxnSp>
        <p:nvCxnSpPr>
          <p:cNvPr id="15" name="直接箭头连接符 14"/>
          <p:cNvCxnSpPr/>
          <p:nvPr/>
        </p:nvCxnSpPr>
        <p:spPr>
          <a:xfrm flipH="1">
            <a:off x="3733800" y="748030"/>
            <a:ext cx="81026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16" name="文本框 15"/>
          <p:cNvSpPr txBox="1"/>
          <p:nvPr/>
        </p:nvSpPr>
        <p:spPr>
          <a:xfrm>
            <a:off x="3891280" y="238760"/>
            <a:ext cx="495300" cy="368300"/>
          </a:xfrm>
          <a:prstGeom prst="rect">
            <a:avLst/>
          </a:prstGeom>
          <a:noFill/>
        </p:spPr>
        <p:txBody>
          <a:bodyPr wrap="square" rtlCol="0">
            <a:spAutoFit/>
          </a:bodyPr>
          <a:p>
            <a:r>
              <a:rPr lang="zh-CN" altLang="en-US">
                <a:latin typeface="黑体" panose="02010609060101010101" charset="-122"/>
                <a:ea typeface="黑体" panose="02010609060101010101" charset="-122"/>
              </a:rPr>
              <a:t>否</a:t>
            </a:r>
            <a:endParaRPr lang="zh-CN" altLang="en-US">
              <a:latin typeface="黑体" panose="02010609060101010101" charset="-122"/>
              <a:ea typeface="黑体" panose="02010609060101010101" charset="-122"/>
            </a:endParaRPr>
          </a:p>
        </p:txBody>
      </p:sp>
      <p:cxnSp>
        <p:nvCxnSpPr>
          <p:cNvPr id="17" name="直接箭头连接符 16"/>
          <p:cNvCxnSpPr/>
          <p:nvPr>
            <p:custDataLst>
              <p:tags r:id="rId2"/>
            </p:custDataLst>
          </p:nvPr>
        </p:nvCxnSpPr>
        <p:spPr>
          <a:xfrm>
            <a:off x="7651750" y="701675"/>
            <a:ext cx="108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18" name="流程图: 过程 17"/>
          <p:cNvSpPr/>
          <p:nvPr>
            <p:custDataLst>
              <p:tags r:id="rId3"/>
            </p:custDataLst>
          </p:nvPr>
        </p:nvSpPr>
        <p:spPr>
          <a:xfrm>
            <a:off x="8717915" y="369570"/>
            <a:ext cx="1376045" cy="67500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rPr>
              <a:t>发出补充材料通知书</a:t>
            </a:r>
            <a:endParaRPr lang="zh-CN">
              <a:solidFill>
                <a:schemeClr val="tx1"/>
              </a:solidFill>
              <a:uFillTx/>
            </a:endParaRPr>
          </a:p>
        </p:txBody>
      </p:sp>
      <p:sp>
        <p:nvSpPr>
          <p:cNvPr id="20" name="流程图: 过程 19"/>
          <p:cNvSpPr/>
          <p:nvPr>
            <p:custDataLst>
              <p:tags r:id="rId4"/>
            </p:custDataLst>
          </p:nvPr>
        </p:nvSpPr>
        <p:spPr>
          <a:xfrm>
            <a:off x="4603750" y="1583055"/>
            <a:ext cx="3082925" cy="593090"/>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olidFill>
                  <a:schemeClr val="tx1"/>
                </a:solidFill>
                <a:uFillTx/>
              </a:rPr>
              <a:t>湛江分中心接受指导申请，并</a:t>
            </a:r>
            <a:r>
              <a:rPr lang="zh-CN">
                <a:solidFill>
                  <a:schemeClr val="tx1"/>
                </a:solidFill>
                <a:uFillTx/>
              </a:rPr>
              <a:t>对案件作出评估</a:t>
            </a:r>
            <a:endParaRPr lang="zh-CN">
              <a:solidFill>
                <a:schemeClr val="tx1"/>
              </a:solidFill>
              <a:uFillTx/>
            </a:endParaRPr>
          </a:p>
        </p:txBody>
      </p:sp>
      <p:cxnSp>
        <p:nvCxnSpPr>
          <p:cNvPr id="24" name="直接箭头连接符 23"/>
          <p:cNvCxnSpPr/>
          <p:nvPr>
            <p:custDataLst>
              <p:tags r:id="rId5"/>
            </p:custDataLst>
          </p:nvPr>
        </p:nvCxnSpPr>
        <p:spPr>
          <a:xfrm rot="16200000" flipH="1" flipV="1">
            <a:off x="5834255" y="127510"/>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5" name="直接箭头连接符 24"/>
          <p:cNvCxnSpPr/>
          <p:nvPr>
            <p:custDataLst>
              <p:tags r:id="rId6"/>
            </p:custDataLst>
          </p:nvPr>
        </p:nvCxnSpPr>
        <p:spPr>
          <a:xfrm rot="16200000" flipH="1" flipV="1">
            <a:off x="5855845" y="1308610"/>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6" name="直接箭头连接符 25"/>
          <p:cNvCxnSpPr/>
          <p:nvPr>
            <p:custDataLst>
              <p:tags r:id="rId7"/>
            </p:custDataLst>
          </p:nvPr>
        </p:nvCxnSpPr>
        <p:spPr>
          <a:xfrm rot="16200000" flipH="1" flipV="1">
            <a:off x="8912880" y="1454170"/>
            <a:ext cx="828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31" name="直接箭头连接符 30"/>
          <p:cNvCxnSpPr/>
          <p:nvPr/>
        </p:nvCxnSpPr>
        <p:spPr>
          <a:xfrm flipH="1">
            <a:off x="7701915" y="1872615"/>
            <a:ext cx="3060000" cy="6350"/>
          </a:xfrm>
          <a:prstGeom prst="straightConnector1">
            <a:avLst/>
          </a:prstGeom>
          <a:ln>
            <a:solidFill>
              <a:schemeClr val="tx1"/>
            </a:solidFill>
            <a:headEnd type="arrow"/>
            <a:tailEnd type="arrow"/>
          </a:ln>
        </p:spPr>
        <p:style>
          <a:lnRef idx="2">
            <a:schemeClr val="accent1"/>
          </a:lnRef>
          <a:fillRef idx="0">
            <a:srgbClr val="FFFFFF"/>
          </a:fillRef>
          <a:effectRef idx="0">
            <a:srgbClr val="FFFFFF"/>
          </a:effectRef>
          <a:fontRef idx="minor">
            <a:schemeClr val="tx1"/>
          </a:fontRef>
        </p:style>
      </p:cxnSp>
      <p:sp>
        <p:nvSpPr>
          <p:cNvPr id="34" name="文本框 33"/>
          <p:cNvSpPr txBox="1"/>
          <p:nvPr>
            <p:custDataLst>
              <p:tags r:id="rId8"/>
            </p:custDataLst>
          </p:nvPr>
        </p:nvSpPr>
        <p:spPr>
          <a:xfrm>
            <a:off x="7936230" y="1191260"/>
            <a:ext cx="1099820" cy="645160"/>
          </a:xfrm>
          <a:prstGeom prst="rect">
            <a:avLst/>
          </a:prstGeom>
          <a:noFill/>
        </p:spPr>
        <p:txBody>
          <a:bodyPr wrap="square" rtlCol="0">
            <a:spAutoFit/>
          </a:bodyPr>
          <a:p>
            <a:r>
              <a:rPr lang="zh-CN" altLang="en-US">
                <a:latin typeface="黑体" panose="02010609060101010101" charset="-122"/>
                <a:ea typeface="黑体" panose="02010609060101010101" charset="-122"/>
              </a:rPr>
              <a:t>按照要求补充材料</a:t>
            </a:r>
            <a:endParaRPr lang="zh-CN" altLang="en-US">
              <a:latin typeface="黑体" panose="02010609060101010101" charset="-122"/>
              <a:ea typeface="黑体" panose="02010609060101010101" charset="-122"/>
            </a:endParaRPr>
          </a:p>
        </p:txBody>
      </p:sp>
      <p:sp>
        <p:nvSpPr>
          <p:cNvPr id="35" name="文本框 34"/>
          <p:cNvSpPr txBox="1"/>
          <p:nvPr>
            <p:custDataLst>
              <p:tags r:id="rId9"/>
            </p:custDataLst>
          </p:nvPr>
        </p:nvSpPr>
        <p:spPr>
          <a:xfrm>
            <a:off x="7701915" y="-635"/>
            <a:ext cx="922020" cy="645160"/>
          </a:xfrm>
          <a:prstGeom prst="rect">
            <a:avLst/>
          </a:prstGeom>
          <a:noFill/>
        </p:spPr>
        <p:txBody>
          <a:bodyPr wrap="square" rtlCol="0">
            <a:spAutoFit/>
          </a:bodyPr>
          <a:p>
            <a:pPr algn="just"/>
            <a:r>
              <a:rPr lang="zh-CN" altLang="en-US">
                <a:latin typeface="黑体" panose="02010609060101010101" charset="-122"/>
                <a:ea typeface="黑体" panose="02010609060101010101" charset="-122"/>
              </a:rPr>
              <a:t>材料需</a:t>
            </a:r>
            <a:endParaRPr lang="zh-CN" altLang="en-US">
              <a:latin typeface="黑体" panose="02010609060101010101" charset="-122"/>
              <a:ea typeface="黑体" panose="02010609060101010101" charset="-122"/>
            </a:endParaRPr>
          </a:p>
          <a:p>
            <a:pPr algn="just"/>
            <a:r>
              <a:rPr lang="zh-CN" altLang="en-US">
                <a:latin typeface="黑体" panose="02010609060101010101" charset="-122"/>
                <a:ea typeface="黑体" panose="02010609060101010101" charset="-122"/>
              </a:rPr>
              <a:t>要补充</a:t>
            </a:r>
            <a:endParaRPr lang="zh-CN" altLang="en-US">
              <a:latin typeface="黑体" panose="02010609060101010101" charset="-122"/>
              <a:ea typeface="黑体" panose="02010609060101010101" charset="-122"/>
            </a:endParaRPr>
          </a:p>
        </p:txBody>
      </p:sp>
      <p:sp>
        <p:nvSpPr>
          <p:cNvPr id="36" name="文本框 35"/>
          <p:cNvSpPr txBox="1"/>
          <p:nvPr>
            <p:custDataLst>
              <p:tags r:id="rId10"/>
            </p:custDataLst>
          </p:nvPr>
        </p:nvSpPr>
        <p:spPr>
          <a:xfrm>
            <a:off x="9375775" y="1136015"/>
            <a:ext cx="1337945" cy="645160"/>
          </a:xfrm>
          <a:prstGeom prst="rect">
            <a:avLst/>
          </a:prstGeom>
          <a:noFill/>
        </p:spPr>
        <p:txBody>
          <a:bodyPr wrap="square" rtlCol="0">
            <a:spAutoFit/>
          </a:bodyPr>
          <a:p>
            <a:pPr algn="ctr"/>
            <a:r>
              <a:rPr lang="zh-CN" altLang="en-US">
                <a:latin typeface="黑体" panose="02010609060101010101" charset="-122"/>
                <a:ea typeface="黑体" panose="02010609060101010101" charset="-122"/>
              </a:rPr>
              <a:t>未补充或按要求材料</a:t>
            </a:r>
            <a:endParaRPr lang="zh-CN" altLang="en-US">
              <a:latin typeface="黑体" panose="02010609060101010101" charset="-122"/>
              <a:ea typeface="黑体" panose="02010609060101010101" charset="-122"/>
            </a:endParaRPr>
          </a:p>
        </p:txBody>
      </p:sp>
      <p:sp>
        <p:nvSpPr>
          <p:cNvPr id="37" name="流程图: 过程 36"/>
          <p:cNvSpPr/>
          <p:nvPr>
            <p:custDataLst>
              <p:tags r:id="rId11"/>
            </p:custDataLst>
          </p:nvPr>
        </p:nvSpPr>
        <p:spPr>
          <a:xfrm>
            <a:off x="10761980" y="1492885"/>
            <a:ext cx="1143000" cy="612140"/>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rPr>
              <a:t>视为撤回</a:t>
            </a:r>
            <a:endParaRPr lang="zh-CN">
              <a:solidFill>
                <a:schemeClr val="tx1"/>
              </a:solidFill>
              <a:uFillTx/>
            </a:endParaRPr>
          </a:p>
        </p:txBody>
      </p:sp>
      <p:cxnSp>
        <p:nvCxnSpPr>
          <p:cNvPr id="41" name="直接连接符 40"/>
          <p:cNvCxnSpPr/>
          <p:nvPr/>
        </p:nvCxnSpPr>
        <p:spPr>
          <a:xfrm>
            <a:off x="4336415" y="2628265"/>
            <a:ext cx="360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sp>
        <p:nvSpPr>
          <p:cNvPr id="42" name="文本框 41"/>
          <p:cNvSpPr txBox="1"/>
          <p:nvPr>
            <p:custDataLst>
              <p:tags r:id="rId12"/>
            </p:custDataLst>
          </p:nvPr>
        </p:nvSpPr>
        <p:spPr>
          <a:xfrm>
            <a:off x="5488940" y="1124585"/>
            <a:ext cx="495300" cy="368300"/>
          </a:xfrm>
          <a:prstGeom prst="rect">
            <a:avLst/>
          </a:prstGeom>
          <a:noFill/>
        </p:spPr>
        <p:txBody>
          <a:bodyPr wrap="square" rtlCol="0">
            <a:spAutoFit/>
          </a:bodyPr>
          <a:p>
            <a:r>
              <a:rPr lang="zh-CN" altLang="en-US">
                <a:latin typeface="黑体" panose="02010609060101010101" charset="-122"/>
                <a:ea typeface="黑体" panose="02010609060101010101" charset="-122"/>
              </a:rPr>
              <a:t>是</a:t>
            </a:r>
            <a:endParaRPr lang="zh-CN" altLang="en-US">
              <a:latin typeface="黑体" panose="02010609060101010101" charset="-122"/>
              <a:ea typeface="黑体" panose="02010609060101010101" charset="-122"/>
            </a:endParaRPr>
          </a:p>
        </p:txBody>
      </p:sp>
      <p:cxnSp>
        <p:nvCxnSpPr>
          <p:cNvPr id="43" name="直接连接符 42"/>
          <p:cNvCxnSpPr/>
          <p:nvPr>
            <p:custDataLst>
              <p:tags r:id="rId13"/>
            </p:custDataLst>
          </p:nvPr>
        </p:nvCxnSpPr>
        <p:spPr>
          <a:xfrm rot="5400000">
            <a:off x="5891845" y="2399985"/>
            <a:ext cx="468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44" name="直接箭头连接符 43"/>
          <p:cNvCxnSpPr/>
          <p:nvPr>
            <p:custDataLst>
              <p:tags r:id="rId14"/>
            </p:custDataLst>
          </p:nvPr>
        </p:nvCxnSpPr>
        <p:spPr>
          <a:xfrm rot="16200000" flipH="1">
            <a:off x="4066415" y="2898015"/>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46" name="直接箭头连接符 45"/>
          <p:cNvCxnSpPr/>
          <p:nvPr>
            <p:custDataLst>
              <p:tags r:id="rId15"/>
            </p:custDataLst>
          </p:nvPr>
        </p:nvCxnSpPr>
        <p:spPr>
          <a:xfrm rot="16200000" flipH="1">
            <a:off x="7666230" y="2892935"/>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48" name="流程图: 过程 47"/>
          <p:cNvSpPr/>
          <p:nvPr>
            <p:custDataLst>
              <p:tags r:id="rId16"/>
            </p:custDataLst>
          </p:nvPr>
        </p:nvSpPr>
        <p:spPr>
          <a:xfrm>
            <a:off x="6634480" y="3176905"/>
            <a:ext cx="3326765" cy="68897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rPr>
              <a:t>重大、疑难纠纷，</a:t>
            </a:r>
            <a:r>
              <a:rPr lang="en-US" altLang="zh-CN">
                <a:solidFill>
                  <a:schemeClr val="tx1"/>
                </a:solidFill>
                <a:uFillTx/>
              </a:rPr>
              <a:t>20</a:t>
            </a:r>
            <a:r>
              <a:rPr lang="zh-CN" altLang="en-US">
                <a:solidFill>
                  <a:schemeClr val="tx1"/>
                </a:solidFill>
                <a:uFillTx/>
              </a:rPr>
              <a:t>个工作日内或延长或按约定完成指导</a:t>
            </a:r>
            <a:endParaRPr lang="zh-CN" altLang="en-US">
              <a:solidFill>
                <a:schemeClr val="tx1"/>
              </a:solidFill>
              <a:uFillTx/>
            </a:endParaRPr>
          </a:p>
        </p:txBody>
      </p:sp>
      <p:sp>
        <p:nvSpPr>
          <p:cNvPr id="49" name="流程图: 过程 48"/>
          <p:cNvSpPr/>
          <p:nvPr>
            <p:custDataLst>
              <p:tags r:id="rId17"/>
            </p:custDataLst>
          </p:nvPr>
        </p:nvSpPr>
        <p:spPr>
          <a:xfrm>
            <a:off x="2344420" y="397510"/>
            <a:ext cx="1376045" cy="67500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sym typeface="+mn-ea"/>
              </a:rPr>
              <a:t>发出不予指导通知书</a:t>
            </a:r>
            <a:endParaRPr lang="zh-CN">
              <a:solidFill>
                <a:schemeClr val="tx1"/>
              </a:solidFill>
              <a:uFillTx/>
            </a:endParaRPr>
          </a:p>
        </p:txBody>
      </p:sp>
      <p:sp>
        <p:nvSpPr>
          <p:cNvPr id="51" name="流程图: 过程 50"/>
          <p:cNvSpPr/>
          <p:nvPr>
            <p:custDataLst>
              <p:tags r:id="rId18"/>
            </p:custDataLst>
          </p:nvPr>
        </p:nvSpPr>
        <p:spPr>
          <a:xfrm>
            <a:off x="2407285" y="3168015"/>
            <a:ext cx="3326765" cy="68897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sym typeface="+mn-ea"/>
              </a:rPr>
              <a:t>一般纠纷案件，</a:t>
            </a:r>
            <a:r>
              <a:rPr lang="en-US" altLang="zh-CN">
                <a:solidFill>
                  <a:schemeClr val="tx1"/>
                </a:solidFill>
                <a:uFillTx/>
                <a:sym typeface="+mn-ea"/>
              </a:rPr>
              <a:t>5</a:t>
            </a:r>
            <a:r>
              <a:rPr lang="zh-CN" altLang="en-US">
                <a:solidFill>
                  <a:schemeClr val="tx1"/>
                </a:solidFill>
                <a:uFillTx/>
                <a:sym typeface="+mn-ea"/>
              </a:rPr>
              <a:t>个工作日内完成指导</a:t>
            </a:r>
            <a:endParaRPr lang="zh-CN" altLang="en-US">
              <a:solidFill>
                <a:schemeClr val="tx1"/>
              </a:solidFill>
              <a:uFillTx/>
            </a:endParaRPr>
          </a:p>
        </p:txBody>
      </p:sp>
      <p:cxnSp>
        <p:nvCxnSpPr>
          <p:cNvPr id="55" name="直接连接符 54"/>
          <p:cNvCxnSpPr/>
          <p:nvPr>
            <p:custDataLst>
              <p:tags r:id="rId19"/>
            </p:custDataLst>
          </p:nvPr>
        </p:nvCxnSpPr>
        <p:spPr>
          <a:xfrm rot="10800000">
            <a:off x="5734165" y="3500440"/>
            <a:ext cx="90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59" name="直接连接符 58"/>
          <p:cNvCxnSpPr/>
          <p:nvPr>
            <p:custDataLst>
              <p:tags r:id="rId20"/>
            </p:custDataLst>
          </p:nvPr>
        </p:nvCxnSpPr>
        <p:spPr>
          <a:xfrm rot="16200000">
            <a:off x="5869080" y="3769975"/>
            <a:ext cx="54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60" name="直接连接符 59"/>
          <p:cNvCxnSpPr/>
          <p:nvPr>
            <p:custDataLst>
              <p:tags r:id="rId21"/>
            </p:custDataLst>
          </p:nvPr>
        </p:nvCxnSpPr>
        <p:spPr>
          <a:xfrm>
            <a:off x="4318000" y="4022090"/>
            <a:ext cx="360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61" name="直接箭头连接符 60"/>
          <p:cNvCxnSpPr/>
          <p:nvPr>
            <p:custDataLst>
              <p:tags r:id="rId22"/>
            </p:custDataLst>
          </p:nvPr>
        </p:nvCxnSpPr>
        <p:spPr>
          <a:xfrm rot="16200000" flipH="1">
            <a:off x="4048000" y="4278505"/>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62" name="直接箭头连接符 61"/>
          <p:cNvCxnSpPr/>
          <p:nvPr>
            <p:custDataLst>
              <p:tags r:id="rId23"/>
            </p:custDataLst>
          </p:nvPr>
        </p:nvCxnSpPr>
        <p:spPr>
          <a:xfrm rot="16200000" flipH="1">
            <a:off x="7647815" y="4286760"/>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63" name="流程图: 过程 62"/>
          <p:cNvSpPr/>
          <p:nvPr>
            <p:custDataLst>
              <p:tags r:id="rId24"/>
            </p:custDataLst>
          </p:nvPr>
        </p:nvSpPr>
        <p:spPr>
          <a:xfrm>
            <a:off x="3268980" y="4553585"/>
            <a:ext cx="2097405" cy="593090"/>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olidFill>
                  <a:schemeClr val="tx1"/>
                </a:solidFill>
                <a:uFillTx/>
              </a:rPr>
              <a:t>出具指导意见书</a:t>
            </a:r>
            <a:endParaRPr lang="zh-CN">
              <a:solidFill>
                <a:schemeClr val="tx1"/>
              </a:solidFill>
              <a:uFillTx/>
            </a:endParaRPr>
          </a:p>
        </p:txBody>
      </p:sp>
      <p:sp>
        <p:nvSpPr>
          <p:cNvPr id="64" name="流程图: 过程 63"/>
          <p:cNvSpPr/>
          <p:nvPr>
            <p:custDataLst>
              <p:tags r:id="rId25"/>
            </p:custDataLst>
          </p:nvPr>
        </p:nvSpPr>
        <p:spPr>
          <a:xfrm>
            <a:off x="6870700" y="4561840"/>
            <a:ext cx="2344420" cy="593090"/>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olidFill>
                  <a:schemeClr val="tx1"/>
                </a:solidFill>
                <a:uFillTx/>
              </a:rPr>
              <a:t>发出终止指导告知书</a:t>
            </a:r>
            <a:endParaRPr lang="zh-CN">
              <a:solidFill>
                <a:schemeClr val="tx1"/>
              </a:solidFill>
              <a:uFillTx/>
            </a:endParaRPr>
          </a:p>
        </p:txBody>
      </p:sp>
      <p:cxnSp>
        <p:nvCxnSpPr>
          <p:cNvPr id="65" name="直接连接符 64"/>
          <p:cNvCxnSpPr/>
          <p:nvPr>
            <p:custDataLst>
              <p:tags r:id="rId26"/>
            </p:custDataLst>
          </p:nvPr>
        </p:nvCxnSpPr>
        <p:spPr>
          <a:xfrm rot="16200000">
            <a:off x="4047900" y="5416530"/>
            <a:ext cx="54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66" name="直接连接符 65"/>
          <p:cNvCxnSpPr/>
          <p:nvPr>
            <p:custDataLst>
              <p:tags r:id="rId27"/>
            </p:custDataLst>
          </p:nvPr>
        </p:nvCxnSpPr>
        <p:spPr>
          <a:xfrm rot="16200000">
            <a:off x="7647715" y="5414625"/>
            <a:ext cx="54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67" name="直接连接符 66"/>
          <p:cNvCxnSpPr/>
          <p:nvPr>
            <p:custDataLst>
              <p:tags r:id="rId28"/>
            </p:custDataLst>
          </p:nvPr>
        </p:nvCxnSpPr>
        <p:spPr>
          <a:xfrm>
            <a:off x="4318000" y="5677535"/>
            <a:ext cx="3600000" cy="0"/>
          </a:xfrm>
          <a:prstGeom prst="line">
            <a:avLst/>
          </a:prstGeom>
          <a:ln w="19050">
            <a:solidFill>
              <a:schemeClr val="tx1"/>
            </a:solidFill>
          </a:ln>
        </p:spPr>
        <p:style>
          <a:lnRef idx="2">
            <a:schemeClr val="accent1"/>
          </a:lnRef>
          <a:fillRef idx="0">
            <a:srgbClr val="FFFFFF"/>
          </a:fillRef>
          <a:effectRef idx="0">
            <a:srgbClr val="FFFFFF"/>
          </a:effectRef>
          <a:fontRef idx="minor">
            <a:schemeClr val="tx1"/>
          </a:fontRef>
        </p:style>
      </p:cxnSp>
      <p:cxnSp>
        <p:nvCxnSpPr>
          <p:cNvPr id="68" name="直接箭头连接符 67"/>
          <p:cNvCxnSpPr/>
          <p:nvPr>
            <p:custDataLst>
              <p:tags r:id="rId29"/>
            </p:custDataLst>
          </p:nvPr>
        </p:nvCxnSpPr>
        <p:spPr>
          <a:xfrm rot="16200000" flipH="1">
            <a:off x="5848225" y="5947285"/>
            <a:ext cx="540000" cy="0"/>
          </a:xfrm>
          <a:prstGeom prst="straightConnector1">
            <a:avLst/>
          </a:prstGeom>
          <a:ln>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69" name="流程图: 过程 68"/>
          <p:cNvSpPr/>
          <p:nvPr>
            <p:custDataLst>
              <p:tags r:id="rId30"/>
            </p:custDataLst>
          </p:nvPr>
        </p:nvSpPr>
        <p:spPr>
          <a:xfrm>
            <a:off x="3968750" y="6218555"/>
            <a:ext cx="4316730" cy="625475"/>
          </a:xfrm>
          <a:prstGeom prst="flowChartProcess">
            <a:avLst/>
          </a:prstGeom>
          <a:solidFill>
            <a:schemeClr val="bg2"/>
          </a:solidFill>
          <a:ln>
            <a:solidFill>
              <a:schemeClr val="tx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solidFill>
                  <a:schemeClr val="tx1"/>
                </a:solidFill>
                <a:uFillTx/>
              </a:rPr>
              <a:t>案件材料归档保管</a:t>
            </a:r>
            <a:endParaRPr lang="zh-CN">
              <a:solidFill>
                <a:schemeClr val="tx1"/>
              </a:solidFill>
              <a:uFillTx/>
            </a:endParaRPr>
          </a:p>
        </p:txBody>
      </p:sp>
      <p:sp>
        <p:nvSpPr>
          <p:cNvPr id="70" name="文本框 69"/>
          <p:cNvSpPr txBox="1"/>
          <p:nvPr>
            <p:custDataLst>
              <p:tags r:id="rId31"/>
            </p:custDataLst>
          </p:nvPr>
        </p:nvSpPr>
        <p:spPr>
          <a:xfrm>
            <a:off x="329565" y="1403350"/>
            <a:ext cx="2216785" cy="1455420"/>
          </a:xfrm>
          <a:prstGeom prst="rect">
            <a:avLst/>
          </a:prstGeom>
          <a:solidFill>
            <a:schemeClr val="accent5"/>
          </a:solidFill>
        </p:spPr>
        <p:txBody>
          <a:bodyPr vert="horz" wrap="square" rtlCol="0">
            <a:noAutofit/>
          </a:bodyPr>
          <a:p>
            <a:pPr algn="just"/>
            <a:r>
              <a:rPr lang="zh-CN" altLang="en-US">
                <a:latin typeface="黑体" panose="02010609060101010101" charset="-122"/>
                <a:ea typeface="黑体" panose="02010609060101010101" charset="-122"/>
              </a:rPr>
              <a:t>广东省知识产权保护中心维权援助湛江分中心海外知识产权纠纷应对指导申请流程图</a:t>
            </a:r>
            <a:endParaRPr lang="zh-CN" altLang="en-US">
              <a:latin typeface="黑体" panose="02010609060101010101" charset="-122"/>
              <a:ea typeface="黑体" panose="02010609060101010101" charset="-122"/>
            </a:endParaRPr>
          </a:p>
        </p:txBody>
      </p:sp>
    </p:spTree>
    <p:custDataLst>
      <p:tags r:id="rId3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5.xml><?xml version="1.0" encoding="utf-8"?>
<p:tagLst xmlns:p="http://schemas.openxmlformats.org/presentationml/2006/main">
  <p:tag name="commondata" val="eyJoZGlkIjoiODhlOWUyOWJhNzMxNzUwY2M5NTg4YWE0Zjg1MmU0ODc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Words>
  <Application>WPS 演示</Application>
  <PresentationFormat>宽屏</PresentationFormat>
  <Paragraphs>35</Paragraphs>
  <Slides>1</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Wingdings</vt:lpstr>
      <vt:lpstr>微软雅黑</vt:lpstr>
      <vt:lpstr>Arial Unicode MS</vt:lpstr>
      <vt:lpstr>Calibri</vt:lpstr>
      <vt:lpstr>黑体</vt:lpstr>
      <vt:lpstr>WPS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漫清</cp:lastModifiedBy>
  <cp:revision>155</cp:revision>
  <dcterms:created xsi:type="dcterms:W3CDTF">2019-06-19T02:08:00Z</dcterms:created>
  <dcterms:modified xsi:type="dcterms:W3CDTF">2023-12-25T09:17:24Z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2052-12.1.0.15990</vt:lpwstr>
  </property>
  <property fmtid="{D5CDD505-2E9C-101B-9397-08002B2CF9AE}" pid="3" name="ICV">
    <vt:lpwstr>19A33314A7CF45BE97724A30CFE2CDA9_11</vt:lpwstr>
  </property>
</Properties>
</file>