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12192000" cy="6858000"/>
  <p:notesSz cx="6858000" cy="9144000"/>
  <p:custDataLst>
    <p:tags r:id="rId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3" userDrawn="1">
          <p15:clr>
            <a:srgbClr val="A4A3A4"/>
          </p15:clr>
        </p15:guide>
        <p15:guide id="2" pos="38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43"/>
        <p:guide pos="3862"/>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7" Type="http://schemas.openxmlformats.org/officeDocument/2006/relationships/tags" Target="tags/tag95.xml"/><Relationship Id="rId6" Type="http://schemas.openxmlformats.org/officeDocument/2006/relationships/tableStyles" Target="tableStyles.xml"/><Relationship Id="rId5" Type="http://schemas.openxmlformats.org/officeDocument/2006/relationships/viewProps" Target="viewProps.xml"/><Relationship Id="rId4" Type="http://schemas.openxmlformats.org/officeDocument/2006/relationships/presProps" Target="presProps.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单击此处编辑母版标题样式</a:t>
            </a:r>
            <a:endParaRPr lang="zh-CN" altLang="en-US" dirty="0"/>
          </a:p>
        </p:txBody>
      </p:sp>
      <p:sp>
        <p:nvSpPr>
          <p:cNvPr id="3" name="副标题 2"/>
          <p:cNvSpPr>
            <a:spLocks noGrp="1"/>
          </p:cNvSpPr>
          <p:nvPr>
            <p:ph type="subTitle" idx="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tags" Target="../tags/tag71.xml"/><Relationship Id="rId8" Type="http://schemas.openxmlformats.org/officeDocument/2006/relationships/tags" Target="../tags/tag70.xml"/><Relationship Id="rId7" Type="http://schemas.openxmlformats.org/officeDocument/2006/relationships/tags" Target="../tags/tag69.xml"/><Relationship Id="rId6" Type="http://schemas.openxmlformats.org/officeDocument/2006/relationships/tags" Target="../tags/tag68.xml"/><Relationship Id="rId5" Type="http://schemas.openxmlformats.org/officeDocument/2006/relationships/tags" Target="../tags/tag67.xml"/><Relationship Id="rId4" Type="http://schemas.openxmlformats.org/officeDocument/2006/relationships/tags" Target="../tags/tag66.xml"/><Relationship Id="rId33" Type="http://schemas.openxmlformats.org/officeDocument/2006/relationships/slideLayout" Target="../slideLayouts/slideLayout7.xml"/><Relationship Id="rId32" Type="http://schemas.openxmlformats.org/officeDocument/2006/relationships/tags" Target="../tags/tag94.xml"/><Relationship Id="rId31" Type="http://schemas.openxmlformats.org/officeDocument/2006/relationships/tags" Target="../tags/tag93.xml"/><Relationship Id="rId30" Type="http://schemas.openxmlformats.org/officeDocument/2006/relationships/tags" Target="../tags/tag92.xml"/><Relationship Id="rId3" Type="http://schemas.openxmlformats.org/officeDocument/2006/relationships/tags" Target="../tags/tag65.xml"/><Relationship Id="rId29" Type="http://schemas.openxmlformats.org/officeDocument/2006/relationships/tags" Target="../tags/tag91.xml"/><Relationship Id="rId28" Type="http://schemas.openxmlformats.org/officeDocument/2006/relationships/tags" Target="../tags/tag90.xml"/><Relationship Id="rId27" Type="http://schemas.openxmlformats.org/officeDocument/2006/relationships/tags" Target="../tags/tag89.xml"/><Relationship Id="rId26" Type="http://schemas.openxmlformats.org/officeDocument/2006/relationships/tags" Target="../tags/tag88.xml"/><Relationship Id="rId25" Type="http://schemas.openxmlformats.org/officeDocument/2006/relationships/tags" Target="../tags/tag87.xml"/><Relationship Id="rId24" Type="http://schemas.openxmlformats.org/officeDocument/2006/relationships/tags" Target="../tags/tag86.xml"/><Relationship Id="rId23" Type="http://schemas.openxmlformats.org/officeDocument/2006/relationships/tags" Target="../tags/tag85.xml"/><Relationship Id="rId22" Type="http://schemas.openxmlformats.org/officeDocument/2006/relationships/tags" Target="../tags/tag84.xml"/><Relationship Id="rId21" Type="http://schemas.openxmlformats.org/officeDocument/2006/relationships/tags" Target="../tags/tag83.xml"/><Relationship Id="rId20" Type="http://schemas.openxmlformats.org/officeDocument/2006/relationships/tags" Target="../tags/tag82.xml"/><Relationship Id="rId2" Type="http://schemas.openxmlformats.org/officeDocument/2006/relationships/tags" Target="../tags/tag64.xml"/><Relationship Id="rId19" Type="http://schemas.openxmlformats.org/officeDocument/2006/relationships/tags" Target="../tags/tag81.xml"/><Relationship Id="rId18" Type="http://schemas.openxmlformats.org/officeDocument/2006/relationships/tags" Target="../tags/tag80.xml"/><Relationship Id="rId17" Type="http://schemas.openxmlformats.org/officeDocument/2006/relationships/tags" Target="../tags/tag79.xml"/><Relationship Id="rId16" Type="http://schemas.openxmlformats.org/officeDocument/2006/relationships/tags" Target="../tags/tag78.xml"/><Relationship Id="rId15" Type="http://schemas.openxmlformats.org/officeDocument/2006/relationships/tags" Target="../tags/tag77.xml"/><Relationship Id="rId14" Type="http://schemas.openxmlformats.org/officeDocument/2006/relationships/tags" Target="../tags/tag76.xml"/><Relationship Id="rId13" Type="http://schemas.openxmlformats.org/officeDocument/2006/relationships/tags" Target="../tags/tag75.xml"/><Relationship Id="rId12" Type="http://schemas.openxmlformats.org/officeDocument/2006/relationships/tags" Target="../tags/tag74.xml"/><Relationship Id="rId11" Type="http://schemas.openxmlformats.org/officeDocument/2006/relationships/tags" Target="../tags/tag73.xml"/><Relationship Id="rId10" Type="http://schemas.openxmlformats.org/officeDocument/2006/relationships/tags" Target="../tags/tag72.xml"/><Relationship Id="rId1" Type="http://schemas.openxmlformats.org/officeDocument/2006/relationships/tags" Target="../tags/tag6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3896360" y="-569595"/>
            <a:ext cx="4389120" cy="427355"/>
          </a:xfrm>
          <a:prstGeom prst="rect">
            <a:avLst/>
          </a:prstGeom>
          <a:solidFill>
            <a:schemeClr val="bg2"/>
          </a:solidFill>
          <a:ln>
            <a:solidFill>
              <a:schemeClr val="tx1"/>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zh-CN" altLang="en-US">
                <a:solidFill>
                  <a:schemeClr val="tx1"/>
                </a:solidFill>
                <a:uFillTx/>
              </a:rPr>
              <a:t>申请人填写申请书并提交相关材料</a:t>
            </a:r>
            <a:endParaRPr lang="zh-CN" altLang="en-US">
              <a:solidFill>
                <a:schemeClr val="tx1"/>
              </a:solidFill>
              <a:uFillTx/>
            </a:endParaRPr>
          </a:p>
        </p:txBody>
      </p:sp>
      <p:sp>
        <p:nvSpPr>
          <p:cNvPr id="9" name="流程图: 过程 8"/>
          <p:cNvSpPr/>
          <p:nvPr>
            <p:custDataLst>
              <p:tags r:id="rId1"/>
            </p:custDataLst>
          </p:nvPr>
        </p:nvSpPr>
        <p:spPr>
          <a:xfrm>
            <a:off x="4557395" y="396240"/>
            <a:ext cx="3094355" cy="648335"/>
          </a:xfrm>
          <a:prstGeom prst="flowChartProcess">
            <a:avLst/>
          </a:prstGeom>
          <a:solidFill>
            <a:schemeClr val="bg2"/>
          </a:solidFill>
          <a:ln>
            <a:solidFill>
              <a:schemeClr val="tx1"/>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zh-CN" altLang="en-US">
                <a:solidFill>
                  <a:schemeClr val="tx1"/>
                </a:solidFill>
                <a:uFillTx/>
              </a:rPr>
              <a:t>湛江分中心审核材料，并于</a:t>
            </a:r>
            <a:r>
              <a:rPr lang="en-US" altLang="zh-CN">
                <a:solidFill>
                  <a:schemeClr val="tx1"/>
                </a:solidFill>
                <a:uFillTx/>
              </a:rPr>
              <a:t>5</a:t>
            </a:r>
            <a:r>
              <a:rPr lang="zh-CN" altLang="en-US">
                <a:solidFill>
                  <a:schemeClr val="tx1"/>
                </a:solidFill>
                <a:uFillTx/>
              </a:rPr>
              <a:t>个工作日作出是否受理决定</a:t>
            </a:r>
            <a:endParaRPr lang="zh-CN" altLang="en-US">
              <a:solidFill>
                <a:schemeClr val="tx1"/>
              </a:solidFill>
              <a:uFillTx/>
            </a:endParaRPr>
          </a:p>
        </p:txBody>
      </p:sp>
      <p:cxnSp>
        <p:nvCxnSpPr>
          <p:cNvPr id="15" name="直接箭头连接符 14"/>
          <p:cNvCxnSpPr/>
          <p:nvPr/>
        </p:nvCxnSpPr>
        <p:spPr>
          <a:xfrm flipH="1">
            <a:off x="3733800" y="748030"/>
            <a:ext cx="810260" cy="0"/>
          </a:xfrm>
          <a:prstGeom prst="straightConnector1">
            <a:avLst/>
          </a:prstGeom>
          <a:ln>
            <a:solidFill>
              <a:schemeClr val="tx1"/>
            </a:solidFill>
            <a:tailEnd type="arrow"/>
          </a:ln>
        </p:spPr>
        <p:style>
          <a:lnRef idx="2">
            <a:schemeClr val="accent1"/>
          </a:lnRef>
          <a:fillRef idx="0">
            <a:srgbClr val="FFFFFF"/>
          </a:fillRef>
          <a:effectRef idx="0">
            <a:srgbClr val="FFFFFF"/>
          </a:effectRef>
          <a:fontRef idx="minor">
            <a:schemeClr val="tx1"/>
          </a:fontRef>
        </p:style>
      </p:cxnSp>
      <p:sp>
        <p:nvSpPr>
          <p:cNvPr id="16" name="文本框 15"/>
          <p:cNvSpPr txBox="1"/>
          <p:nvPr/>
        </p:nvSpPr>
        <p:spPr>
          <a:xfrm>
            <a:off x="3891280" y="238760"/>
            <a:ext cx="495300" cy="368300"/>
          </a:xfrm>
          <a:prstGeom prst="rect">
            <a:avLst/>
          </a:prstGeom>
          <a:noFill/>
        </p:spPr>
        <p:txBody>
          <a:bodyPr wrap="square" rtlCol="0">
            <a:spAutoFit/>
          </a:bodyPr>
          <a:p>
            <a:r>
              <a:rPr lang="zh-CN" altLang="en-US">
                <a:latin typeface="黑体" panose="02010609060101010101" charset="-122"/>
                <a:ea typeface="黑体" panose="02010609060101010101" charset="-122"/>
              </a:rPr>
              <a:t>否</a:t>
            </a:r>
            <a:endParaRPr lang="zh-CN" altLang="en-US">
              <a:latin typeface="黑体" panose="02010609060101010101" charset="-122"/>
              <a:ea typeface="黑体" panose="02010609060101010101" charset="-122"/>
            </a:endParaRPr>
          </a:p>
        </p:txBody>
      </p:sp>
      <p:cxnSp>
        <p:nvCxnSpPr>
          <p:cNvPr id="17" name="直接箭头连接符 16"/>
          <p:cNvCxnSpPr/>
          <p:nvPr>
            <p:custDataLst>
              <p:tags r:id="rId2"/>
            </p:custDataLst>
          </p:nvPr>
        </p:nvCxnSpPr>
        <p:spPr>
          <a:xfrm>
            <a:off x="7651750" y="701675"/>
            <a:ext cx="1080000" cy="0"/>
          </a:xfrm>
          <a:prstGeom prst="straightConnector1">
            <a:avLst/>
          </a:prstGeom>
          <a:ln>
            <a:solidFill>
              <a:schemeClr val="tx1"/>
            </a:solidFill>
            <a:tailEnd type="arrow"/>
          </a:ln>
        </p:spPr>
        <p:style>
          <a:lnRef idx="2">
            <a:schemeClr val="accent1"/>
          </a:lnRef>
          <a:fillRef idx="0">
            <a:srgbClr val="FFFFFF"/>
          </a:fillRef>
          <a:effectRef idx="0">
            <a:srgbClr val="FFFFFF"/>
          </a:effectRef>
          <a:fontRef idx="minor">
            <a:schemeClr val="tx1"/>
          </a:fontRef>
        </p:style>
      </p:cxnSp>
      <p:sp>
        <p:nvSpPr>
          <p:cNvPr id="18" name="流程图: 过程 17"/>
          <p:cNvSpPr/>
          <p:nvPr>
            <p:custDataLst>
              <p:tags r:id="rId3"/>
            </p:custDataLst>
          </p:nvPr>
        </p:nvSpPr>
        <p:spPr>
          <a:xfrm>
            <a:off x="8717915" y="369570"/>
            <a:ext cx="1376045" cy="675005"/>
          </a:xfrm>
          <a:prstGeom prst="flowChartProcess">
            <a:avLst/>
          </a:prstGeom>
          <a:solidFill>
            <a:schemeClr val="bg2"/>
          </a:solidFill>
          <a:ln>
            <a:solidFill>
              <a:schemeClr val="tx1"/>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zh-CN">
                <a:solidFill>
                  <a:schemeClr val="tx1"/>
                </a:solidFill>
                <a:uFillTx/>
              </a:rPr>
              <a:t>发出补充材料通知书</a:t>
            </a:r>
            <a:endParaRPr lang="zh-CN">
              <a:solidFill>
                <a:schemeClr val="tx1"/>
              </a:solidFill>
              <a:uFillTx/>
            </a:endParaRPr>
          </a:p>
        </p:txBody>
      </p:sp>
      <p:sp>
        <p:nvSpPr>
          <p:cNvPr id="20" name="流程图: 过程 19"/>
          <p:cNvSpPr/>
          <p:nvPr>
            <p:custDataLst>
              <p:tags r:id="rId4"/>
            </p:custDataLst>
          </p:nvPr>
        </p:nvSpPr>
        <p:spPr>
          <a:xfrm>
            <a:off x="4603750" y="1583055"/>
            <a:ext cx="3082925" cy="593090"/>
          </a:xfrm>
          <a:prstGeom prst="flowChartProcess">
            <a:avLst/>
          </a:prstGeom>
          <a:solidFill>
            <a:schemeClr val="bg2"/>
          </a:solidFill>
          <a:ln>
            <a:solidFill>
              <a:schemeClr val="tx1"/>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zh-CN" altLang="en-US">
                <a:solidFill>
                  <a:schemeClr val="tx1"/>
                </a:solidFill>
                <a:uFillTx/>
              </a:rPr>
              <a:t>湛江分中心接受指导申请，并</a:t>
            </a:r>
            <a:r>
              <a:rPr lang="zh-CN">
                <a:solidFill>
                  <a:schemeClr val="tx1"/>
                </a:solidFill>
                <a:uFillTx/>
              </a:rPr>
              <a:t>对案件作出评估</a:t>
            </a:r>
            <a:endParaRPr lang="zh-CN">
              <a:solidFill>
                <a:schemeClr val="tx1"/>
              </a:solidFill>
              <a:uFillTx/>
            </a:endParaRPr>
          </a:p>
        </p:txBody>
      </p:sp>
      <p:cxnSp>
        <p:nvCxnSpPr>
          <p:cNvPr id="24" name="直接箭头连接符 23"/>
          <p:cNvCxnSpPr/>
          <p:nvPr>
            <p:custDataLst>
              <p:tags r:id="rId5"/>
            </p:custDataLst>
          </p:nvPr>
        </p:nvCxnSpPr>
        <p:spPr>
          <a:xfrm rot="16200000" flipH="1" flipV="1">
            <a:off x="5834255" y="127510"/>
            <a:ext cx="540000" cy="0"/>
          </a:xfrm>
          <a:prstGeom prst="straightConnector1">
            <a:avLst/>
          </a:prstGeom>
          <a:ln>
            <a:solidFill>
              <a:schemeClr val="tx1"/>
            </a:solidFill>
            <a:tailEnd type="arrow"/>
          </a:ln>
        </p:spPr>
        <p:style>
          <a:lnRef idx="2">
            <a:schemeClr val="accent1"/>
          </a:lnRef>
          <a:fillRef idx="0">
            <a:srgbClr val="FFFFFF"/>
          </a:fillRef>
          <a:effectRef idx="0">
            <a:srgbClr val="FFFFFF"/>
          </a:effectRef>
          <a:fontRef idx="minor">
            <a:schemeClr val="tx1"/>
          </a:fontRef>
        </p:style>
      </p:cxnSp>
      <p:cxnSp>
        <p:nvCxnSpPr>
          <p:cNvPr id="25" name="直接箭头连接符 24"/>
          <p:cNvCxnSpPr/>
          <p:nvPr>
            <p:custDataLst>
              <p:tags r:id="rId6"/>
            </p:custDataLst>
          </p:nvPr>
        </p:nvCxnSpPr>
        <p:spPr>
          <a:xfrm rot="16200000" flipH="1" flipV="1">
            <a:off x="5855845" y="1308610"/>
            <a:ext cx="540000" cy="0"/>
          </a:xfrm>
          <a:prstGeom prst="straightConnector1">
            <a:avLst/>
          </a:prstGeom>
          <a:ln>
            <a:solidFill>
              <a:schemeClr val="tx1"/>
            </a:solidFill>
            <a:tailEnd type="arrow"/>
          </a:ln>
        </p:spPr>
        <p:style>
          <a:lnRef idx="2">
            <a:schemeClr val="accent1"/>
          </a:lnRef>
          <a:fillRef idx="0">
            <a:srgbClr val="FFFFFF"/>
          </a:fillRef>
          <a:effectRef idx="0">
            <a:srgbClr val="FFFFFF"/>
          </a:effectRef>
          <a:fontRef idx="minor">
            <a:schemeClr val="tx1"/>
          </a:fontRef>
        </p:style>
      </p:cxnSp>
      <p:cxnSp>
        <p:nvCxnSpPr>
          <p:cNvPr id="26" name="直接箭头连接符 25"/>
          <p:cNvCxnSpPr/>
          <p:nvPr>
            <p:custDataLst>
              <p:tags r:id="rId7"/>
            </p:custDataLst>
          </p:nvPr>
        </p:nvCxnSpPr>
        <p:spPr>
          <a:xfrm rot="16200000" flipH="1" flipV="1">
            <a:off x="8912880" y="1454170"/>
            <a:ext cx="828000" cy="0"/>
          </a:xfrm>
          <a:prstGeom prst="straightConnector1">
            <a:avLst/>
          </a:prstGeom>
          <a:ln>
            <a:solidFill>
              <a:schemeClr val="tx1"/>
            </a:solidFill>
            <a:tailEnd type="arrow"/>
          </a:ln>
        </p:spPr>
        <p:style>
          <a:lnRef idx="2">
            <a:schemeClr val="accent1"/>
          </a:lnRef>
          <a:fillRef idx="0">
            <a:srgbClr val="FFFFFF"/>
          </a:fillRef>
          <a:effectRef idx="0">
            <a:srgbClr val="FFFFFF"/>
          </a:effectRef>
          <a:fontRef idx="minor">
            <a:schemeClr val="tx1"/>
          </a:fontRef>
        </p:style>
      </p:cxnSp>
      <p:cxnSp>
        <p:nvCxnSpPr>
          <p:cNvPr id="31" name="直接箭头连接符 30"/>
          <p:cNvCxnSpPr/>
          <p:nvPr/>
        </p:nvCxnSpPr>
        <p:spPr>
          <a:xfrm flipH="1">
            <a:off x="7701915" y="1872615"/>
            <a:ext cx="3060000" cy="6350"/>
          </a:xfrm>
          <a:prstGeom prst="straightConnector1">
            <a:avLst/>
          </a:prstGeom>
          <a:ln>
            <a:solidFill>
              <a:schemeClr val="tx1"/>
            </a:solidFill>
            <a:headEnd type="arrow"/>
            <a:tailEnd type="arrow"/>
          </a:ln>
        </p:spPr>
        <p:style>
          <a:lnRef idx="2">
            <a:schemeClr val="accent1"/>
          </a:lnRef>
          <a:fillRef idx="0">
            <a:srgbClr val="FFFFFF"/>
          </a:fillRef>
          <a:effectRef idx="0">
            <a:srgbClr val="FFFFFF"/>
          </a:effectRef>
          <a:fontRef idx="minor">
            <a:schemeClr val="tx1"/>
          </a:fontRef>
        </p:style>
      </p:cxnSp>
      <p:sp>
        <p:nvSpPr>
          <p:cNvPr id="34" name="文本框 33"/>
          <p:cNvSpPr txBox="1"/>
          <p:nvPr>
            <p:custDataLst>
              <p:tags r:id="rId8"/>
            </p:custDataLst>
          </p:nvPr>
        </p:nvSpPr>
        <p:spPr>
          <a:xfrm>
            <a:off x="7936230" y="1191260"/>
            <a:ext cx="1099820" cy="645160"/>
          </a:xfrm>
          <a:prstGeom prst="rect">
            <a:avLst/>
          </a:prstGeom>
          <a:noFill/>
        </p:spPr>
        <p:txBody>
          <a:bodyPr wrap="square" rtlCol="0">
            <a:spAutoFit/>
          </a:bodyPr>
          <a:p>
            <a:r>
              <a:rPr lang="zh-CN" altLang="en-US">
                <a:latin typeface="黑体" panose="02010609060101010101" charset="-122"/>
                <a:ea typeface="黑体" panose="02010609060101010101" charset="-122"/>
              </a:rPr>
              <a:t>按照要求补充材料</a:t>
            </a:r>
            <a:endParaRPr lang="zh-CN" altLang="en-US">
              <a:latin typeface="黑体" panose="02010609060101010101" charset="-122"/>
              <a:ea typeface="黑体" panose="02010609060101010101" charset="-122"/>
            </a:endParaRPr>
          </a:p>
        </p:txBody>
      </p:sp>
      <p:sp>
        <p:nvSpPr>
          <p:cNvPr id="35" name="文本框 34"/>
          <p:cNvSpPr txBox="1"/>
          <p:nvPr>
            <p:custDataLst>
              <p:tags r:id="rId9"/>
            </p:custDataLst>
          </p:nvPr>
        </p:nvSpPr>
        <p:spPr>
          <a:xfrm>
            <a:off x="7701915" y="-635"/>
            <a:ext cx="922020" cy="645160"/>
          </a:xfrm>
          <a:prstGeom prst="rect">
            <a:avLst/>
          </a:prstGeom>
          <a:noFill/>
        </p:spPr>
        <p:txBody>
          <a:bodyPr wrap="square" rtlCol="0">
            <a:spAutoFit/>
          </a:bodyPr>
          <a:p>
            <a:pPr algn="just"/>
            <a:r>
              <a:rPr lang="zh-CN" altLang="en-US">
                <a:latin typeface="黑体" panose="02010609060101010101" charset="-122"/>
                <a:ea typeface="黑体" panose="02010609060101010101" charset="-122"/>
              </a:rPr>
              <a:t>材料需</a:t>
            </a:r>
            <a:endParaRPr lang="zh-CN" altLang="en-US">
              <a:latin typeface="黑体" panose="02010609060101010101" charset="-122"/>
              <a:ea typeface="黑体" panose="02010609060101010101" charset="-122"/>
            </a:endParaRPr>
          </a:p>
          <a:p>
            <a:pPr algn="just"/>
            <a:r>
              <a:rPr lang="zh-CN" altLang="en-US">
                <a:latin typeface="黑体" panose="02010609060101010101" charset="-122"/>
                <a:ea typeface="黑体" panose="02010609060101010101" charset="-122"/>
              </a:rPr>
              <a:t>要补充</a:t>
            </a:r>
            <a:endParaRPr lang="zh-CN" altLang="en-US">
              <a:latin typeface="黑体" panose="02010609060101010101" charset="-122"/>
              <a:ea typeface="黑体" panose="02010609060101010101" charset="-122"/>
            </a:endParaRPr>
          </a:p>
        </p:txBody>
      </p:sp>
      <p:sp>
        <p:nvSpPr>
          <p:cNvPr id="36" name="文本框 35"/>
          <p:cNvSpPr txBox="1"/>
          <p:nvPr>
            <p:custDataLst>
              <p:tags r:id="rId10"/>
            </p:custDataLst>
          </p:nvPr>
        </p:nvSpPr>
        <p:spPr>
          <a:xfrm>
            <a:off x="9375775" y="1136015"/>
            <a:ext cx="1337945" cy="645160"/>
          </a:xfrm>
          <a:prstGeom prst="rect">
            <a:avLst/>
          </a:prstGeom>
          <a:noFill/>
        </p:spPr>
        <p:txBody>
          <a:bodyPr wrap="square" rtlCol="0">
            <a:spAutoFit/>
          </a:bodyPr>
          <a:p>
            <a:pPr algn="ctr"/>
            <a:r>
              <a:rPr lang="zh-CN" altLang="en-US">
                <a:latin typeface="黑体" panose="02010609060101010101" charset="-122"/>
                <a:ea typeface="黑体" panose="02010609060101010101" charset="-122"/>
              </a:rPr>
              <a:t>未补充或按要求材料</a:t>
            </a:r>
            <a:endParaRPr lang="zh-CN" altLang="en-US">
              <a:latin typeface="黑体" panose="02010609060101010101" charset="-122"/>
              <a:ea typeface="黑体" panose="02010609060101010101" charset="-122"/>
            </a:endParaRPr>
          </a:p>
        </p:txBody>
      </p:sp>
      <p:sp>
        <p:nvSpPr>
          <p:cNvPr id="37" name="流程图: 过程 36"/>
          <p:cNvSpPr/>
          <p:nvPr>
            <p:custDataLst>
              <p:tags r:id="rId11"/>
            </p:custDataLst>
          </p:nvPr>
        </p:nvSpPr>
        <p:spPr>
          <a:xfrm>
            <a:off x="10761980" y="1492885"/>
            <a:ext cx="1143000" cy="612140"/>
          </a:xfrm>
          <a:prstGeom prst="flowChartProcess">
            <a:avLst/>
          </a:prstGeom>
          <a:solidFill>
            <a:schemeClr val="bg2"/>
          </a:solidFill>
          <a:ln>
            <a:solidFill>
              <a:schemeClr val="tx1"/>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zh-CN">
                <a:solidFill>
                  <a:schemeClr val="tx1"/>
                </a:solidFill>
                <a:uFillTx/>
              </a:rPr>
              <a:t>视为撤回</a:t>
            </a:r>
            <a:endParaRPr lang="zh-CN">
              <a:solidFill>
                <a:schemeClr val="tx1"/>
              </a:solidFill>
              <a:uFillTx/>
            </a:endParaRPr>
          </a:p>
        </p:txBody>
      </p:sp>
      <p:cxnSp>
        <p:nvCxnSpPr>
          <p:cNvPr id="41" name="直接连接符 40"/>
          <p:cNvCxnSpPr/>
          <p:nvPr/>
        </p:nvCxnSpPr>
        <p:spPr>
          <a:xfrm>
            <a:off x="4336415" y="2628265"/>
            <a:ext cx="3600000" cy="0"/>
          </a:xfrm>
          <a:prstGeom prst="line">
            <a:avLst/>
          </a:prstGeom>
          <a:ln w="19050">
            <a:solidFill>
              <a:schemeClr val="tx1"/>
            </a:solidFill>
          </a:ln>
        </p:spPr>
        <p:style>
          <a:lnRef idx="2">
            <a:schemeClr val="accent1"/>
          </a:lnRef>
          <a:fillRef idx="0">
            <a:srgbClr val="FFFFFF"/>
          </a:fillRef>
          <a:effectRef idx="0">
            <a:srgbClr val="FFFFFF"/>
          </a:effectRef>
          <a:fontRef idx="minor">
            <a:schemeClr val="tx1"/>
          </a:fontRef>
        </p:style>
      </p:cxnSp>
      <p:sp>
        <p:nvSpPr>
          <p:cNvPr id="42" name="文本框 41"/>
          <p:cNvSpPr txBox="1"/>
          <p:nvPr>
            <p:custDataLst>
              <p:tags r:id="rId12"/>
            </p:custDataLst>
          </p:nvPr>
        </p:nvSpPr>
        <p:spPr>
          <a:xfrm>
            <a:off x="5488940" y="1124585"/>
            <a:ext cx="495300" cy="368300"/>
          </a:xfrm>
          <a:prstGeom prst="rect">
            <a:avLst/>
          </a:prstGeom>
          <a:noFill/>
        </p:spPr>
        <p:txBody>
          <a:bodyPr wrap="square" rtlCol="0">
            <a:spAutoFit/>
          </a:bodyPr>
          <a:p>
            <a:r>
              <a:rPr lang="zh-CN" altLang="en-US">
                <a:latin typeface="黑体" panose="02010609060101010101" charset="-122"/>
                <a:ea typeface="黑体" panose="02010609060101010101" charset="-122"/>
              </a:rPr>
              <a:t>是</a:t>
            </a:r>
            <a:endParaRPr lang="zh-CN" altLang="en-US">
              <a:latin typeface="黑体" panose="02010609060101010101" charset="-122"/>
              <a:ea typeface="黑体" panose="02010609060101010101" charset="-122"/>
            </a:endParaRPr>
          </a:p>
        </p:txBody>
      </p:sp>
      <p:cxnSp>
        <p:nvCxnSpPr>
          <p:cNvPr id="43" name="直接连接符 42"/>
          <p:cNvCxnSpPr/>
          <p:nvPr>
            <p:custDataLst>
              <p:tags r:id="rId13"/>
            </p:custDataLst>
          </p:nvPr>
        </p:nvCxnSpPr>
        <p:spPr>
          <a:xfrm rot="5400000">
            <a:off x="5891845" y="2399985"/>
            <a:ext cx="468000" cy="0"/>
          </a:xfrm>
          <a:prstGeom prst="line">
            <a:avLst/>
          </a:prstGeom>
          <a:ln w="19050">
            <a:solidFill>
              <a:schemeClr val="tx1"/>
            </a:solidFill>
          </a:ln>
        </p:spPr>
        <p:style>
          <a:lnRef idx="2">
            <a:schemeClr val="accent1"/>
          </a:lnRef>
          <a:fillRef idx="0">
            <a:srgbClr val="FFFFFF"/>
          </a:fillRef>
          <a:effectRef idx="0">
            <a:srgbClr val="FFFFFF"/>
          </a:effectRef>
          <a:fontRef idx="minor">
            <a:schemeClr val="tx1"/>
          </a:fontRef>
        </p:style>
      </p:cxnSp>
      <p:cxnSp>
        <p:nvCxnSpPr>
          <p:cNvPr id="44" name="直接箭头连接符 43"/>
          <p:cNvCxnSpPr/>
          <p:nvPr>
            <p:custDataLst>
              <p:tags r:id="rId14"/>
            </p:custDataLst>
          </p:nvPr>
        </p:nvCxnSpPr>
        <p:spPr>
          <a:xfrm rot="16200000" flipH="1">
            <a:off x="4066415" y="2898015"/>
            <a:ext cx="540000" cy="0"/>
          </a:xfrm>
          <a:prstGeom prst="straightConnector1">
            <a:avLst/>
          </a:prstGeom>
          <a:ln>
            <a:solidFill>
              <a:schemeClr val="tx1"/>
            </a:solidFill>
            <a:tailEnd type="arrow"/>
          </a:ln>
        </p:spPr>
        <p:style>
          <a:lnRef idx="2">
            <a:schemeClr val="accent1"/>
          </a:lnRef>
          <a:fillRef idx="0">
            <a:srgbClr val="FFFFFF"/>
          </a:fillRef>
          <a:effectRef idx="0">
            <a:srgbClr val="FFFFFF"/>
          </a:effectRef>
          <a:fontRef idx="minor">
            <a:schemeClr val="tx1"/>
          </a:fontRef>
        </p:style>
      </p:cxnSp>
      <p:cxnSp>
        <p:nvCxnSpPr>
          <p:cNvPr id="46" name="直接箭头连接符 45"/>
          <p:cNvCxnSpPr/>
          <p:nvPr>
            <p:custDataLst>
              <p:tags r:id="rId15"/>
            </p:custDataLst>
          </p:nvPr>
        </p:nvCxnSpPr>
        <p:spPr>
          <a:xfrm rot="16200000" flipH="1">
            <a:off x="7666230" y="2892935"/>
            <a:ext cx="540000" cy="0"/>
          </a:xfrm>
          <a:prstGeom prst="straightConnector1">
            <a:avLst/>
          </a:prstGeom>
          <a:ln>
            <a:solidFill>
              <a:schemeClr val="tx1"/>
            </a:solidFill>
            <a:tailEnd type="arrow"/>
          </a:ln>
        </p:spPr>
        <p:style>
          <a:lnRef idx="2">
            <a:schemeClr val="accent1"/>
          </a:lnRef>
          <a:fillRef idx="0">
            <a:srgbClr val="FFFFFF"/>
          </a:fillRef>
          <a:effectRef idx="0">
            <a:srgbClr val="FFFFFF"/>
          </a:effectRef>
          <a:fontRef idx="minor">
            <a:schemeClr val="tx1"/>
          </a:fontRef>
        </p:style>
      </p:cxnSp>
      <p:sp>
        <p:nvSpPr>
          <p:cNvPr id="48" name="流程图: 过程 47"/>
          <p:cNvSpPr/>
          <p:nvPr>
            <p:custDataLst>
              <p:tags r:id="rId16"/>
            </p:custDataLst>
          </p:nvPr>
        </p:nvSpPr>
        <p:spPr>
          <a:xfrm>
            <a:off x="6634480" y="3176905"/>
            <a:ext cx="3326765" cy="688975"/>
          </a:xfrm>
          <a:prstGeom prst="flowChartProcess">
            <a:avLst/>
          </a:prstGeom>
          <a:solidFill>
            <a:schemeClr val="bg2"/>
          </a:solidFill>
          <a:ln>
            <a:solidFill>
              <a:schemeClr val="tx1"/>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zh-CN">
                <a:solidFill>
                  <a:schemeClr val="tx1"/>
                </a:solidFill>
                <a:uFillTx/>
              </a:rPr>
              <a:t>重大、疑难纠纷，</a:t>
            </a:r>
            <a:r>
              <a:rPr lang="en-US" altLang="zh-CN">
                <a:solidFill>
                  <a:schemeClr val="tx1"/>
                </a:solidFill>
                <a:uFillTx/>
              </a:rPr>
              <a:t>20</a:t>
            </a:r>
            <a:r>
              <a:rPr lang="zh-CN" altLang="en-US">
                <a:solidFill>
                  <a:schemeClr val="tx1"/>
                </a:solidFill>
                <a:uFillTx/>
              </a:rPr>
              <a:t>个工作日内或延长或按约定完成指导</a:t>
            </a:r>
            <a:endParaRPr lang="zh-CN" altLang="en-US">
              <a:solidFill>
                <a:schemeClr val="tx1"/>
              </a:solidFill>
              <a:uFillTx/>
            </a:endParaRPr>
          </a:p>
        </p:txBody>
      </p:sp>
      <p:sp>
        <p:nvSpPr>
          <p:cNvPr id="49" name="流程图: 过程 48"/>
          <p:cNvSpPr/>
          <p:nvPr>
            <p:custDataLst>
              <p:tags r:id="rId17"/>
            </p:custDataLst>
          </p:nvPr>
        </p:nvSpPr>
        <p:spPr>
          <a:xfrm>
            <a:off x="2344420" y="397510"/>
            <a:ext cx="1376045" cy="675005"/>
          </a:xfrm>
          <a:prstGeom prst="flowChartProcess">
            <a:avLst/>
          </a:prstGeom>
          <a:solidFill>
            <a:schemeClr val="bg2"/>
          </a:solidFill>
          <a:ln>
            <a:solidFill>
              <a:schemeClr val="tx1"/>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zh-CN">
                <a:solidFill>
                  <a:schemeClr val="tx1"/>
                </a:solidFill>
                <a:uFillTx/>
                <a:sym typeface="+mn-ea"/>
              </a:rPr>
              <a:t>发出不予指导通知书</a:t>
            </a:r>
            <a:endParaRPr lang="zh-CN">
              <a:solidFill>
                <a:schemeClr val="tx1"/>
              </a:solidFill>
              <a:uFillTx/>
            </a:endParaRPr>
          </a:p>
        </p:txBody>
      </p:sp>
      <p:sp>
        <p:nvSpPr>
          <p:cNvPr id="51" name="流程图: 过程 50"/>
          <p:cNvSpPr/>
          <p:nvPr>
            <p:custDataLst>
              <p:tags r:id="rId18"/>
            </p:custDataLst>
          </p:nvPr>
        </p:nvSpPr>
        <p:spPr>
          <a:xfrm>
            <a:off x="2407285" y="3168015"/>
            <a:ext cx="3326765" cy="688975"/>
          </a:xfrm>
          <a:prstGeom prst="flowChartProcess">
            <a:avLst/>
          </a:prstGeom>
          <a:solidFill>
            <a:schemeClr val="bg2"/>
          </a:solidFill>
          <a:ln>
            <a:solidFill>
              <a:schemeClr val="tx1"/>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zh-CN">
                <a:solidFill>
                  <a:schemeClr val="tx1"/>
                </a:solidFill>
                <a:uFillTx/>
                <a:sym typeface="+mn-ea"/>
              </a:rPr>
              <a:t>一般纠纷案件，</a:t>
            </a:r>
            <a:r>
              <a:rPr lang="en-US" altLang="zh-CN">
                <a:solidFill>
                  <a:schemeClr val="tx1"/>
                </a:solidFill>
                <a:uFillTx/>
                <a:sym typeface="+mn-ea"/>
              </a:rPr>
              <a:t>5</a:t>
            </a:r>
            <a:r>
              <a:rPr lang="zh-CN" altLang="en-US">
                <a:solidFill>
                  <a:schemeClr val="tx1"/>
                </a:solidFill>
                <a:uFillTx/>
                <a:sym typeface="+mn-ea"/>
              </a:rPr>
              <a:t>个工作日内完成指导</a:t>
            </a:r>
            <a:endParaRPr lang="zh-CN" altLang="en-US">
              <a:solidFill>
                <a:schemeClr val="tx1"/>
              </a:solidFill>
              <a:uFillTx/>
            </a:endParaRPr>
          </a:p>
        </p:txBody>
      </p:sp>
      <p:cxnSp>
        <p:nvCxnSpPr>
          <p:cNvPr id="55" name="直接连接符 54"/>
          <p:cNvCxnSpPr/>
          <p:nvPr>
            <p:custDataLst>
              <p:tags r:id="rId19"/>
            </p:custDataLst>
          </p:nvPr>
        </p:nvCxnSpPr>
        <p:spPr>
          <a:xfrm rot="10800000">
            <a:off x="5734165" y="3500440"/>
            <a:ext cx="900000" cy="0"/>
          </a:xfrm>
          <a:prstGeom prst="line">
            <a:avLst/>
          </a:prstGeom>
          <a:ln w="19050">
            <a:solidFill>
              <a:schemeClr val="tx1"/>
            </a:solidFill>
          </a:ln>
        </p:spPr>
        <p:style>
          <a:lnRef idx="2">
            <a:schemeClr val="accent1"/>
          </a:lnRef>
          <a:fillRef idx="0">
            <a:srgbClr val="FFFFFF"/>
          </a:fillRef>
          <a:effectRef idx="0">
            <a:srgbClr val="FFFFFF"/>
          </a:effectRef>
          <a:fontRef idx="minor">
            <a:schemeClr val="tx1"/>
          </a:fontRef>
        </p:style>
      </p:cxnSp>
      <p:cxnSp>
        <p:nvCxnSpPr>
          <p:cNvPr id="59" name="直接连接符 58"/>
          <p:cNvCxnSpPr/>
          <p:nvPr>
            <p:custDataLst>
              <p:tags r:id="rId20"/>
            </p:custDataLst>
          </p:nvPr>
        </p:nvCxnSpPr>
        <p:spPr>
          <a:xfrm rot="16200000">
            <a:off x="5869080" y="3769975"/>
            <a:ext cx="540000" cy="0"/>
          </a:xfrm>
          <a:prstGeom prst="line">
            <a:avLst/>
          </a:prstGeom>
          <a:ln w="19050">
            <a:solidFill>
              <a:schemeClr val="tx1"/>
            </a:solidFill>
          </a:ln>
        </p:spPr>
        <p:style>
          <a:lnRef idx="2">
            <a:schemeClr val="accent1"/>
          </a:lnRef>
          <a:fillRef idx="0">
            <a:srgbClr val="FFFFFF"/>
          </a:fillRef>
          <a:effectRef idx="0">
            <a:srgbClr val="FFFFFF"/>
          </a:effectRef>
          <a:fontRef idx="minor">
            <a:schemeClr val="tx1"/>
          </a:fontRef>
        </p:style>
      </p:cxnSp>
      <p:cxnSp>
        <p:nvCxnSpPr>
          <p:cNvPr id="60" name="直接连接符 59"/>
          <p:cNvCxnSpPr/>
          <p:nvPr>
            <p:custDataLst>
              <p:tags r:id="rId21"/>
            </p:custDataLst>
          </p:nvPr>
        </p:nvCxnSpPr>
        <p:spPr>
          <a:xfrm>
            <a:off x="4318000" y="4022090"/>
            <a:ext cx="3600000" cy="0"/>
          </a:xfrm>
          <a:prstGeom prst="line">
            <a:avLst/>
          </a:prstGeom>
          <a:ln w="19050">
            <a:solidFill>
              <a:schemeClr val="tx1"/>
            </a:solidFill>
          </a:ln>
        </p:spPr>
        <p:style>
          <a:lnRef idx="2">
            <a:schemeClr val="accent1"/>
          </a:lnRef>
          <a:fillRef idx="0">
            <a:srgbClr val="FFFFFF"/>
          </a:fillRef>
          <a:effectRef idx="0">
            <a:srgbClr val="FFFFFF"/>
          </a:effectRef>
          <a:fontRef idx="minor">
            <a:schemeClr val="tx1"/>
          </a:fontRef>
        </p:style>
      </p:cxnSp>
      <p:cxnSp>
        <p:nvCxnSpPr>
          <p:cNvPr id="61" name="直接箭头连接符 60"/>
          <p:cNvCxnSpPr/>
          <p:nvPr>
            <p:custDataLst>
              <p:tags r:id="rId22"/>
            </p:custDataLst>
          </p:nvPr>
        </p:nvCxnSpPr>
        <p:spPr>
          <a:xfrm rot="16200000" flipH="1">
            <a:off x="4048000" y="4278505"/>
            <a:ext cx="540000" cy="0"/>
          </a:xfrm>
          <a:prstGeom prst="straightConnector1">
            <a:avLst/>
          </a:prstGeom>
          <a:ln>
            <a:solidFill>
              <a:schemeClr val="tx1"/>
            </a:solidFill>
            <a:tailEnd type="arrow"/>
          </a:ln>
        </p:spPr>
        <p:style>
          <a:lnRef idx="2">
            <a:schemeClr val="accent1"/>
          </a:lnRef>
          <a:fillRef idx="0">
            <a:srgbClr val="FFFFFF"/>
          </a:fillRef>
          <a:effectRef idx="0">
            <a:srgbClr val="FFFFFF"/>
          </a:effectRef>
          <a:fontRef idx="minor">
            <a:schemeClr val="tx1"/>
          </a:fontRef>
        </p:style>
      </p:cxnSp>
      <p:cxnSp>
        <p:nvCxnSpPr>
          <p:cNvPr id="62" name="直接箭头连接符 61"/>
          <p:cNvCxnSpPr/>
          <p:nvPr>
            <p:custDataLst>
              <p:tags r:id="rId23"/>
            </p:custDataLst>
          </p:nvPr>
        </p:nvCxnSpPr>
        <p:spPr>
          <a:xfrm rot="16200000" flipH="1">
            <a:off x="7647815" y="4286760"/>
            <a:ext cx="540000" cy="0"/>
          </a:xfrm>
          <a:prstGeom prst="straightConnector1">
            <a:avLst/>
          </a:prstGeom>
          <a:ln>
            <a:solidFill>
              <a:schemeClr val="tx1"/>
            </a:solidFill>
            <a:tailEnd type="arrow"/>
          </a:ln>
        </p:spPr>
        <p:style>
          <a:lnRef idx="2">
            <a:schemeClr val="accent1"/>
          </a:lnRef>
          <a:fillRef idx="0">
            <a:srgbClr val="FFFFFF"/>
          </a:fillRef>
          <a:effectRef idx="0">
            <a:srgbClr val="FFFFFF"/>
          </a:effectRef>
          <a:fontRef idx="minor">
            <a:schemeClr val="tx1"/>
          </a:fontRef>
        </p:style>
      </p:cxnSp>
      <p:sp>
        <p:nvSpPr>
          <p:cNvPr id="63" name="流程图: 过程 62"/>
          <p:cNvSpPr/>
          <p:nvPr>
            <p:custDataLst>
              <p:tags r:id="rId24"/>
            </p:custDataLst>
          </p:nvPr>
        </p:nvSpPr>
        <p:spPr>
          <a:xfrm>
            <a:off x="3268980" y="4553585"/>
            <a:ext cx="2097405" cy="593090"/>
          </a:xfrm>
          <a:prstGeom prst="flowChartProcess">
            <a:avLst/>
          </a:prstGeom>
          <a:solidFill>
            <a:schemeClr val="bg2"/>
          </a:solidFill>
          <a:ln>
            <a:solidFill>
              <a:schemeClr val="tx1"/>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zh-CN" altLang="en-US">
                <a:solidFill>
                  <a:schemeClr val="tx1"/>
                </a:solidFill>
                <a:uFillTx/>
              </a:rPr>
              <a:t>出具指导意见书</a:t>
            </a:r>
            <a:endParaRPr lang="zh-CN">
              <a:solidFill>
                <a:schemeClr val="tx1"/>
              </a:solidFill>
              <a:uFillTx/>
            </a:endParaRPr>
          </a:p>
        </p:txBody>
      </p:sp>
      <p:sp>
        <p:nvSpPr>
          <p:cNvPr id="64" name="流程图: 过程 63"/>
          <p:cNvSpPr/>
          <p:nvPr>
            <p:custDataLst>
              <p:tags r:id="rId25"/>
            </p:custDataLst>
          </p:nvPr>
        </p:nvSpPr>
        <p:spPr>
          <a:xfrm>
            <a:off x="6870700" y="4561840"/>
            <a:ext cx="2344420" cy="593090"/>
          </a:xfrm>
          <a:prstGeom prst="flowChartProcess">
            <a:avLst/>
          </a:prstGeom>
          <a:solidFill>
            <a:schemeClr val="bg2"/>
          </a:solidFill>
          <a:ln>
            <a:solidFill>
              <a:schemeClr val="tx1"/>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zh-CN" altLang="en-US">
                <a:solidFill>
                  <a:schemeClr val="tx1"/>
                </a:solidFill>
                <a:uFillTx/>
              </a:rPr>
              <a:t>发出终止指导告知书</a:t>
            </a:r>
            <a:endParaRPr lang="zh-CN">
              <a:solidFill>
                <a:schemeClr val="tx1"/>
              </a:solidFill>
              <a:uFillTx/>
            </a:endParaRPr>
          </a:p>
        </p:txBody>
      </p:sp>
      <p:cxnSp>
        <p:nvCxnSpPr>
          <p:cNvPr id="65" name="直接连接符 64"/>
          <p:cNvCxnSpPr/>
          <p:nvPr>
            <p:custDataLst>
              <p:tags r:id="rId26"/>
            </p:custDataLst>
          </p:nvPr>
        </p:nvCxnSpPr>
        <p:spPr>
          <a:xfrm rot="16200000">
            <a:off x="4047900" y="5416530"/>
            <a:ext cx="540000" cy="0"/>
          </a:xfrm>
          <a:prstGeom prst="line">
            <a:avLst/>
          </a:prstGeom>
          <a:ln w="19050">
            <a:solidFill>
              <a:schemeClr val="tx1"/>
            </a:solidFill>
          </a:ln>
        </p:spPr>
        <p:style>
          <a:lnRef idx="2">
            <a:schemeClr val="accent1"/>
          </a:lnRef>
          <a:fillRef idx="0">
            <a:srgbClr val="FFFFFF"/>
          </a:fillRef>
          <a:effectRef idx="0">
            <a:srgbClr val="FFFFFF"/>
          </a:effectRef>
          <a:fontRef idx="minor">
            <a:schemeClr val="tx1"/>
          </a:fontRef>
        </p:style>
      </p:cxnSp>
      <p:cxnSp>
        <p:nvCxnSpPr>
          <p:cNvPr id="66" name="直接连接符 65"/>
          <p:cNvCxnSpPr/>
          <p:nvPr>
            <p:custDataLst>
              <p:tags r:id="rId27"/>
            </p:custDataLst>
          </p:nvPr>
        </p:nvCxnSpPr>
        <p:spPr>
          <a:xfrm rot="16200000">
            <a:off x="7647715" y="5414625"/>
            <a:ext cx="540000" cy="0"/>
          </a:xfrm>
          <a:prstGeom prst="line">
            <a:avLst/>
          </a:prstGeom>
          <a:ln w="19050">
            <a:solidFill>
              <a:schemeClr val="tx1"/>
            </a:solidFill>
          </a:ln>
        </p:spPr>
        <p:style>
          <a:lnRef idx="2">
            <a:schemeClr val="accent1"/>
          </a:lnRef>
          <a:fillRef idx="0">
            <a:srgbClr val="FFFFFF"/>
          </a:fillRef>
          <a:effectRef idx="0">
            <a:srgbClr val="FFFFFF"/>
          </a:effectRef>
          <a:fontRef idx="minor">
            <a:schemeClr val="tx1"/>
          </a:fontRef>
        </p:style>
      </p:cxnSp>
      <p:cxnSp>
        <p:nvCxnSpPr>
          <p:cNvPr id="67" name="直接连接符 66"/>
          <p:cNvCxnSpPr/>
          <p:nvPr>
            <p:custDataLst>
              <p:tags r:id="rId28"/>
            </p:custDataLst>
          </p:nvPr>
        </p:nvCxnSpPr>
        <p:spPr>
          <a:xfrm>
            <a:off x="4318000" y="5677535"/>
            <a:ext cx="3600000" cy="0"/>
          </a:xfrm>
          <a:prstGeom prst="line">
            <a:avLst/>
          </a:prstGeom>
          <a:ln w="19050">
            <a:solidFill>
              <a:schemeClr val="tx1"/>
            </a:solidFill>
          </a:ln>
        </p:spPr>
        <p:style>
          <a:lnRef idx="2">
            <a:schemeClr val="accent1"/>
          </a:lnRef>
          <a:fillRef idx="0">
            <a:srgbClr val="FFFFFF"/>
          </a:fillRef>
          <a:effectRef idx="0">
            <a:srgbClr val="FFFFFF"/>
          </a:effectRef>
          <a:fontRef idx="minor">
            <a:schemeClr val="tx1"/>
          </a:fontRef>
        </p:style>
      </p:cxnSp>
      <p:cxnSp>
        <p:nvCxnSpPr>
          <p:cNvPr id="68" name="直接箭头连接符 67"/>
          <p:cNvCxnSpPr/>
          <p:nvPr>
            <p:custDataLst>
              <p:tags r:id="rId29"/>
            </p:custDataLst>
          </p:nvPr>
        </p:nvCxnSpPr>
        <p:spPr>
          <a:xfrm rot="16200000" flipH="1">
            <a:off x="5848225" y="5947285"/>
            <a:ext cx="540000" cy="0"/>
          </a:xfrm>
          <a:prstGeom prst="straightConnector1">
            <a:avLst/>
          </a:prstGeom>
          <a:ln>
            <a:solidFill>
              <a:schemeClr val="tx1"/>
            </a:solidFill>
            <a:tailEnd type="arrow"/>
          </a:ln>
        </p:spPr>
        <p:style>
          <a:lnRef idx="2">
            <a:schemeClr val="accent1"/>
          </a:lnRef>
          <a:fillRef idx="0">
            <a:srgbClr val="FFFFFF"/>
          </a:fillRef>
          <a:effectRef idx="0">
            <a:srgbClr val="FFFFFF"/>
          </a:effectRef>
          <a:fontRef idx="minor">
            <a:schemeClr val="tx1"/>
          </a:fontRef>
        </p:style>
      </p:cxnSp>
      <p:sp>
        <p:nvSpPr>
          <p:cNvPr id="69" name="流程图: 过程 68"/>
          <p:cNvSpPr/>
          <p:nvPr>
            <p:custDataLst>
              <p:tags r:id="rId30"/>
            </p:custDataLst>
          </p:nvPr>
        </p:nvSpPr>
        <p:spPr>
          <a:xfrm>
            <a:off x="3968750" y="6218555"/>
            <a:ext cx="4316730" cy="625475"/>
          </a:xfrm>
          <a:prstGeom prst="flowChartProcess">
            <a:avLst/>
          </a:prstGeom>
          <a:solidFill>
            <a:schemeClr val="bg2"/>
          </a:solidFill>
          <a:ln>
            <a:solidFill>
              <a:schemeClr val="tx1"/>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zh-CN">
                <a:solidFill>
                  <a:schemeClr val="tx1"/>
                </a:solidFill>
                <a:uFillTx/>
              </a:rPr>
              <a:t>案件材料归档保管</a:t>
            </a:r>
            <a:endParaRPr lang="zh-CN">
              <a:solidFill>
                <a:schemeClr val="tx1"/>
              </a:solidFill>
              <a:uFillTx/>
            </a:endParaRPr>
          </a:p>
        </p:txBody>
      </p:sp>
      <p:sp>
        <p:nvSpPr>
          <p:cNvPr id="70" name="文本框 69"/>
          <p:cNvSpPr txBox="1"/>
          <p:nvPr>
            <p:custDataLst>
              <p:tags r:id="rId31"/>
            </p:custDataLst>
          </p:nvPr>
        </p:nvSpPr>
        <p:spPr>
          <a:xfrm>
            <a:off x="329565" y="1403350"/>
            <a:ext cx="2216785" cy="1455420"/>
          </a:xfrm>
          <a:prstGeom prst="rect">
            <a:avLst/>
          </a:prstGeom>
          <a:solidFill>
            <a:schemeClr val="accent5"/>
          </a:solidFill>
        </p:spPr>
        <p:txBody>
          <a:bodyPr vert="horz" wrap="square" rtlCol="0">
            <a:noAutofit/>
          </a:bodyPr>
          <a:p>
            <a:pPr algn="just"/>
            <a:r>
              <a:rPr lang="zh-CN" altLang="en-US">
                <a:latin typeface="黑体" panose="02010609060101010101" charset="-122"/>
                <a:ea typeface="黑体" panose="02010609060101010101" charset="-122"/>
              </a:rPr>
              <a:t>广东省知识产权保护中心维权援助湛江分中心海外知识产权纠纷应对指导申请流程图</a:t>
            </a:r>
            <a:endParaRPr lang="zh-CN" altLang="en-US">
              <a:latin typeface="黑体" panose="02010609060101010101" charset="-122"/>
              <a:ea typeface="黑体" panose="02010609060101010101" charset="-122"/>
            </a:endParaRPr>
          </a:p>
        </p:txBody>
      </p:sp>
    </p:spTree>
    <p:custDataLst>
      <p:tags r:id="rId32"/>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BEAUTIFY_FLAG" val=""/>
</p:tagLst>
</file>

<file path=ppt/tags/tag64.xml><?xml version="1.0" encoding="utf-8"?>
<p:tagLst xmlns:p="http://schemas.openxmlformats.org/presentationml/2006/main">
  <p:tag name="KSO_WM_BEAUTIFY_FLAG" val=""/>
</p:tagLst>
</file>

<file path=ppt/tags/tag65.xml><?xml version="1.0" encoding="utf-8"?>
<p:tagLst xmlns:p="http://schemas.openxmlformats.org/presentationml/2006/main">
  <p:tag name="KSO_WM_BEAUTIFY_FLAG" val=""/>
</p:tagLst>
</file>

<file path=ppt/tags/tag66.xml><?xml version="1.0" encoding="utf-8"?>
<p:tagLst xmlns:p="http://schemas.openxmlformats.org/presentationml/2006/main">
  <p:tag name="KSO_WM_BEAUTIFY_FLAG" val=""/>
</p:tagLst>
</file>

<file path=ppt/tags/tag67.xml><?xml version="1.0" encoding="utf-8"?>
<p:tagLst xmlns:p="http://schemas.openxmlformats.org/presentationml/2006/main">
  <p:tag name="KSO_WM_BEAUTIFY_FLAG" val=""/>
</p:tagLst>
</file>

<file path=ppt/tags/tag68.xml><?xml version="1.0" encoding="utf-8"?>
<p:tagLst xmlns:p="http://schemas.openxmlformats.org/presentationml/2006/main">
  <p:tag name="KSO_WM_BEAUTIFY_FLAG" val=""/>
</p:tagLst>
</file>

<file path=ppt/tags/tag69.xml><?xml version="1.0" encoding="utf-8"?>
<p:tagLst xmlns:p="http://schemas.openxmlformats.org/presentationml/2006/main">
  <p:tag name="KSO_WM_BEAUTIFY_FLAG" val=""/>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
</p:tagLst>
</file>

<file path=ppt/tags/tag71.xml><?xml version="1.0" encoding="utf-8"?>
<p:tagLst xmlns:p="http://schemas.openxmlformats.org/presentationml/2006/main">
  <p:tag name="KSO_WM_BEAUTIFY_FLAG" val=""/>
</p:tagLst>
</file>

<file path=ppt/tags/tag72.xml><?xml version="1.0" encoding="utf-8"?>
<p:tagLst xmlns:p="http://schemas.openxmlformats.org/presentationml/2006/main">
  <p:tag name="KSO_WM_BEAUTIFY_FLAG" val=""/>
</p:tagLst>
</file>

<file path=ppt/tags/tag73.xml><?xml version="1.0" encoding="utf-8"?>
<p:tagLst xmlns:p="http://schemas.openxmlformats.org/presentationml/2006/main">
  <p:tag name="KSO_WM_BEAUTIFY_FLAG" val=""/>
</p:tagLst>
</file>

<file path=ppt/tags/tag74.xml><?xml version="1.0" encoding="utf-8"?>
<p:tagLst xmlns:p="http://schemas.openxmlformats.org/presentationml/2006/main">
  <p:tag name="KSO_WM_BEAUTIFY_FLAG" val=""/>
</p:tagLst>
</file>

<file path=ppt/tags/tag75.xml><?xml version="1.0" encoding="utf-8"?>
<p:tagLst xmlns:p="http://schemas.openxmlformats.org/presentationml/2006/main">
  <p:tag name="KSO_WM_BEAUTIFY_FLAG" val=""/>
</p:tagLst>
</file>

<file path=ppt/tags/tag76.xml><?xml version="1.0" encoding="utf-8"?>
<p:tagLst xmlns:p="http://schemas.openxmlformats.org/presentationml/2006/main">
  <p:tag name="KSO_WM_BEAUTIFY_FLAG" val=""/>
</p:tagLst>
</file>

<file path=ppt/tags/tag77.xml><?xml version="1.0" encoding="utf-8"?>
<p:tagLst xmlns:p="http://schemas.openxmlformats.org/presentationml/2006/main">
  <p:tag name="KSO_WM_BEAUTIFY_FLAG" val=""/>
</p:tagLst>
</file>

<file path=ppt/tags/tag78.xml><?xml version="1.0" encoding="utf-8"?>
<p:tagLst xmlns:p="http://schemas.openxmlformats.org/presentationml/2006/main">
  <p:tag name="KSO_WM_BEAUTIFY_FLAG" val=""/>
</p:tagLst>
</file>

<file path=ppt/tags/tag79.xml><?xml version="1.0" encoding="utf-8"?>
<p:tagLst xmlns:p="http://schemas.openxmlformats.org/presentationml/2006/main">
  <p:tag name="KSO_WM_BEAUTIFY_FLAG" val=""/>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BEAUTIFY_FLAG" val=""/>
</p:tagLst>
</file>

<file path=ppt/tags/tag81.xml><?xml version="1.0" encoding="utf-8"?>
<p:tagLst xmlns:p="http://schemas.openxmlformats.org/presentationml/2006/main">
  <p:tag name="KSO_WM_BEAUTIFY_FLAG" val=""/>
</p:tagLst>
</file>

<file path=ppt/tags/tag82.xml><?xml version="1.0" encoding="utf-8"?>
<p:tagLst xmlns:p="http://schemas.openxmlformats.org/presentationml/2006/main">
  <p:tag name="KSO_WM_BEAUTIFY_FLAG" val=""/>
</p:tagLst>
</file>

<file path=ppt/tags/tag83.xml><?xml version="1.0" encoding="utf-8"?>
<p:tagLst xmlns:p="http://schemas.openxmlformats.org/presentationml/2006/main">
  <p:tag name="KSO_WM_BEAUTIFY_FLAG" val=""/>
</p:tagLst>
</file>

<file path=ppt/tags/tag84.xml><?xml version="1.0" encoding="utf-8"?>
<p:tagLst xmlns:p="http://schemas.openxmlformats.org/presentationml/2006/main">
  <p:tag name="KSO_WM_BEAUTIFY_FLAG" val=""/>
</p:tagLst>
</file>

<file path=ppt/tags/tag85.xml><?xml version="1.0" encoding="utf-8"?>
<p:tagLst xmlns:p="http://schemas.openxmlformats.org/presentationml/2006/main">
  <p:tag name="KSO_WM_BEAUTIFY_FLAG" val=""/>
</p:tagLst>
</file>

<file path=ppt/tags/tag86.xml><?xml version="1.0" encoding="utf-8"?>
<p:tagLst xmlns:p="http://schemas.openxmlformats.org/presentationml/2006/main">
  <p:tag name="KSO_WM_BEAUTIFY_FLAG" val=""/>
</p:tagLst>
</file>

<file path=ppt/tags/tag87.xml><?xml version="1.0" encoding="utf-8"?>
<p:tagLst xmlns:p="http://schemas.openxmlformats.org/presentationml/2006/main">
  <p:tag name="KSO_WM_BEAUTIFY_FLAG" val=""/>
</p:tagLst>
</file>

<file path=ppt/tags/tag88.xml><?xml version="1.0" encoding="utf-8"?>
<p:tagLst xmlns:p="http://schemas.openxmlformats.org/presentationml/2006/main">
  <p:tag name="KSO_WM_BEAUTIFY_FLAG" val=""/>
</p:tagLst>
</file>

<file path=ppt/tags/tag89.xml><?xml version="1.0" encoding="utf-8"?>
<p:tagLst xmlns:p="http://schemas.openxmlformats.org/presentationml/2006/main">
  <p:tag name="KSO_WM_BEAUTIFY_FLAG" val=""/>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BEAUTIFY_FLAG" val=""/>
</p:tagLst>
</file>

<file path=ppt/tags/tag91.xml><?xml version="1.0" encoding="utf-8"?>
<p:tagLst xmlns:p="http://schemas.openxmlformats.org/presentationml/2006/main">
  <p:tag name="KSO_WM_BEAUTIFY_FLAG" val=""/>
</p:tagLst>
</file>

<file path=ppt/tags/tag92.xml><?xml version="1.0" encoding="utf-8"?>
<p:tagLst xmlns:p="http://schemas.openxmlformats.org/presentationml/2006/main">
  <p:tag name="KSO_WM_BEAUTIFY_FLAG" val=""/>
</p:tagLst>
</file>

<file path=ppt/tags/tag93.xml><?xml version="1.0" encoding="utf-8"?>
<p:tagLst xmlns:p="http://schemas.openxmlformats.org/presentationml/2006/main">
  <p:tag name="KSO_WM_BEAUTIFY_FLAG" val=""/>
</p:tagLst>
</file>

<file path=ppt/tags/tag94.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95.xml><?xml version="1.0" encoding="utf-8"?>
<p:tagLst xmlns:p="http://schemas.openxmlformats.org/presentationml/2006/main">
  <p:tag name="commondata" val="eyJoZGlkIjoiODhlOWUyOWJhNzMxNzUwY2M5NTg4YWE0Zjg1MmU0ODcifQ=="/>
</p:tagLst>
</file>

<file path=ppt/theme/theme1.xml><?xml version="1.0" encoding="utf-8"?>
<a:theme xmlns:a="http://schemas.openxmlformats.org/drawingml/2006/main" name="WPS">
  <a:themeElements>
    <a:clrScheme name="WPS">
      <a:dk1>
        <a:sysClr val="windowText" lastClr="000000"/>
      </a:dk1>
      <a:lt1>
        <a:sysClr val="window" lastClr="FFFFFF"/>
      </a:lt1>
      <a:dk2>
        <a:srgbClr val="44546A"/>
      </a:dk2>
      <a:lt2>
        <a:srgbClr val="E7E6E6"/>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Arial"/>
        <a:ea typeface="微软雅黑"/>
        <a:cs typeface=""/>
      </a:majorFont>
      <a:minorFont>
        <a:latin typeface="Arial"/>
        <a:ea typeface="微软雅黑"/>
        <a:cs typeface=""/>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211</Words>
  <Application>WPS 演示</Application>
  <PresentationFormat>宽屏</PresentationFormat>
  <Paragraphs>35</Paragraphs>
  <Slides>1</Slides>
  <Notes>4</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vt:i4>
      </vt:variant>
    </vt:vector>
  </HeadingPairs>
  <TitlesOfParts>
    <vt:vector size="10" baseType="lpstr">
      <vt:lpstr>Arial</vt:lpstr>
      <vt:lpstr>宋体</vt:lpstr>
      <vt:lpstr>Wingdings</vt:lpstr>
      <vt:lpstr>Wingdings</vt:lpstr>
      <vt:lpstr>微软雅黑</vt:lpstr>
      <vt:lpstr>Arial Unicode MS</vt:lpstr>
      <vt:lpstr>Calibri</vt:lpstr>
      <vt:lpstr>黑体</vt:lpstr>
      <vt:lpstr>WPS</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
  <cp:lastModifiedBy>漫清</cp:lastModifiedBy>
  <cp:revision>155</cp:revision>
  <dcterms:created xsi:type="dcterms:W3CDTF">2019-06-19T02:08:00Z</dcterms:created>
  <dcterms:modified xsi:type="dcterms:W3CDTF">2023-12-25T09:17:24Z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2052-12.1.0.15990</vt:lpwstr>
  </property>
  <property fmtid="{D5CDD505-2E9C-101B-9397-08002B2CF9AE}" pid="3" name="ICV">
    <vt:lpwstr>19A33314A7CF45BE97724A30CFE2CDA9_11</vt:lpwstr>
  </property>
</Properties>
</file>